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2"/>
  </p:notesMasterIdLst>
  <p:sldIdLst>
    <p:sldId id="256" r:id="rId2"/>
    <p:sldId id="269" r:id="rId3"/>
    <p:sldId id="285" r:id="rId4"/>
    <p:sldId id="263" r:id="rId5"/>
    <p:sldId id="264" r:id="rId6"/>
    <p:sldId id="265" r:id="rId7"/>
    <p:sldId id="266" r:id="rId8"/>
    <p:sldId id="267" r:id="rId9"/>
    <p:sldId id="322" r:id="rId10"/>
    <p:sldId id="274" r:id="rId11"/>
    <p:sldId id="321" r:id="rId12"/>
    <p:sldId id="320" r:id="rId13"/>
    <p:sldId id="288" r:id="rId14"/>
    <p:sldId id="289" r:id="rId15"/>
    <p:sldId id="302" r:id="rId16"/>
    <p:sldId id="291" r:id="rId17"/>
    <p:sldId id="306" r:id="rId18"/>
    <p:sldId id="308" r:id="rId19"/>
    <p:sldId id="307" r:id="rId20"/>
    <p:sldId id="309" r:id="rId21"/>
    <p:sldId id="304" r:id="rId22"/>
    <p:sldId id="310" r:id="rId23"/>
    <p:sldId id="292" r:id="rId24"/>
    <p:sldId id="293" r:id="rId25"/>
    <p:sldId id="294" r:id="rId26"/>
    <p:sldId id="295" r:id="rId27"/>
    <p:sldId id="311" r:id="rId28"/>
    <p:sldId id="312" r:id="rId29"/>
    <p:sldId id="298" r:id="rId30"/>
    <p:sldId id="314" r:id="rId31"/>
    <p:sldId id="299" r:id="rId32"/>
    <p:sldId id="315" r:id="rId33"/>
    <p:sldId id="300" r:id="rId34"/>
    <p:sldId id="316" r:id="rId35"/>
    <p:sldId id="301" r:id="rId36"/>
    <p:sldId id="317" r:id="rId37"/>
    <p:sldId id="303" r:id="rId38"/>
    <p:sldId id="318" r:id="rId39"/>
    <p:sldId id="305" r:id="rId40"/>
    <p:sldId id="319" r:id="rId4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35"/>
    <a:srgbClr val="0000CC"/>
    <a:srgbClr val="FF9933"/>
    <a:srgbClr val="600000"/>
    <a:srgbClr val="9EFF29"/>
    <a:srgbClr val="5DD5FF"/>
    <a:srgbClr val="00217E"/>
    <a:srgbClr val="FF8225"/>
    <a:srgbClr val="FF2549"/>
    <a:srgbClr val="FF0D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pPr/>
              <a:t>8/5/2022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pPr/>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51276" y="2588344"/>
            <a:ext cx="7757648" cy="1578075"/>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929149" y="4155360"/>
            <a:ext cx="7766107" cy="678426"/>
          </a:xfrm>
        </p:spPr>
        <p:txBody>
          <a:bodyPr>
            <a:normAutofit/>
          </a:bodyPr>
          <a:lstStyle>
            <a:lvl1pPr marL="0" indent="0" algn="r">
              <a:buNone/>
              <a:defRPr sz="2800" b="0" i="0">
                <a:solidFill>
                  <a:srgbClr val="FF993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8/5/2022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6190" y="762654"/>
            <a:ext cx="8259098" cy="763526"/>
          </a:xfrm>
        </p:spPr>
        <p:txBody>
          <a:bodyPr>
            <a:normAutofit/>
          </a:bodyPr>
          <a:lstStyle>
            <a:lvl1pPr algn="r">
              <a:defRPr sz="3600" baseline="0">
                <a:solidFill>
                  <a:srgbClr val="FF9933"/>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01445" y="1548581"/>
            <a:ext cx="8244349" cy="3200399"/>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673" y="354917"/>
            <a:ext cx="6555934" cy="725349"/>
          </a:xfrm>
        </p:spPr>
        <p:txBody>
          <a:bodyPr>
            <a:normAutofit/>
          </a:bodyPr>
          <a:lstStyle>
            <a:lvl1pPr algn="l">
              <a:defRPr sz="3600">
                <a:solidFill>
                  <a:srgbClr val="FF9933"/>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79323" y="1128250"/>
            <a:ext cx="6526162" cy="3508626"/>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8/5/2022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69564" y="632978"/>
            <a:ext cx="8093365" cy="763525"/>
          </a:xfrm>
        </p:spPr>
        <p:txBody>
          <a:bodyPr>
            <a:normAutofit/>
          </a:bodyPr>
          <a:lstStyle>
            <a:lvl1pPr algn="r">
              <a:defRPr sz="3600" baseline="0">
                <a:solidFill>
                  <a:srgbClr val="FF9933"/>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721890"/>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94287"/>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721890"/>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94287"/>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8/5/2022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8/5/2022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8/5/2022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8/5/2022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3"/>
          <p:cNvSpPr>
            <a:spLocks noGrp="1"/>
          </p:cNvSpPr>
          <p:nvPr>
            <p:ph type="ctrTitle"/>
          </p:nvPr>
        </p:nvSpPr>
        <p:spPr>
          <a:xfrm>
            <a:off x="0" y="2992582"/>
            <a:ext cx="9144000" cy="2005444"/>
          </a:xfrm>
        </p:spPr>
        <p:txBody>
          <a:bodyPr>
            <a:normAutofit/>
          </a:bodyPr>
          <a:lstStyle/>
          <a:p>
            <a:pPr algn="ctr"/>
            <a:br>
              <a:rPr lang="en-US" dirty="0"/>
            </a:br>
            <a:r>
              <a:rPr lang="en-US" sz="4900" dirty="0"/>
              <a:t> </a:t>
            </a:r>
            <a:r>
              <a:rPr lang="en-US" sz="4900" dirty="0">
                <a:latin typeface="Blackadder ITC" panose="04020505051007020D02" pitchFamily="82" charset="0"/>
              </a:rPr>
              <a:t>“</a:t>
            </a:r>
            <a:r>
              <a:rPr lang="en-US" sz="4000" b="1" dirty="0">
                <a:latin typeface="Centaur" panose="02030504050205020304" pitchFamily="18" charset="0"/>
              </a:rPr>
              <a:t>Libraries always remind us that there are good things in this world </a:t>
            </a:r>
            <a:r>
              <a:rPr lang="en-US" sz="4000" dirty="0">
                <a:latin typeface="Centaur" panose="02030504050205020304" pitchFamily="18" charset="0"/>
              </a:rPr>
              <a:t>”</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445" y="1200741"/>
            <a:ext cx="8259098" cy="763526"/>
          </a:xfrm>
        </p:spPr>
        <p:txBody>
          <a:bodyPr>
            <a:normAutofit/>
          </a:bodyPr>
          <a:lstStyle/>
          <a:p>
            <a:pPr algn="just"/>
            <a:r>
              <a:rPr lang="en-US" sz="4000" b="1" dirty="0">
                <a:latin typeface="Sylfaen" panose="010A0502050306030303" pitchFamily="18" charset="0"/>
                <a:cs typeface="Times New Roman" panose="02020603050405020304" pitchFamily="18" charset="0"/>
              </a:rPr>
              <a:t>JDBC Connections</a:t>
            </a:r>
          </a:p>
        </p:txBody>
      </p:sp>
      <p:sp>
        <p:nvSpPr>
          <p:cNvPr id="3" name="Content Placeholder 2"/>
          <p:cNvSpPr>
            <a:spLocks noGrp="1"/>
          </p:cNvSpPr>
          <p:nvPr>
            <p:ph idx="1"/>
          </p:nvPr>
        </p:nvSpPr>
        <p:spPr>
          <a:xfrm>
            <a:off x="489099" y="2137144"/>
            <a:ext cx="8256696" cy="2803747"/>
          </a:xfrm>
        </p:spPr>
        <p:txBody>
          <a:bodyPr>
            <a:normAutofit/>
          </a:bodyPr>
          <a:lstStyle/>
          <a:p>
            <a:r>
              <a:rPr lang="en-US" sz="2000" dirty="0">
                <a:latin typeface="Times New Roman" panose="02020603050405020304" pitchFamily="18" charset="0"/>
                <a:cs typeface="Times New Roman" panose="02020603050405020304" pitchFamily="18" charset="0"/>
              </a:rPr>
              <a:t>Import required packages</a:t>
            </a:r>
          </a:p>
          <a:p>
            <a:r>
              <a:rPr lang="en-US" sz="2000" dirty="0">
                <a:latin typeface="Times New Roman" panose="02020603050405020304" pitchFamily="18" charset="0"/>
                <a:cs typeface="Times New Roman" panose="02020603050405020304" pitchFamily="18" charset="0"/>
              </a:rPr>
              <a:t>Load a JDBC Driver</a:t>
            </a:r>
          </a:p>
          <a:p>
            <a:r>
              <a:rPr lang="en-US" sz="2000" dirty="0">
                <a:latin typeface="Times New Roman" panose="02020603050405020304" pitchFamily="18" charset="0"/>
                <a:cs typeface="Times New Roman" panose="02020603050405020304" pitchFamily="18" charset="0"/>
              </a:rPr>
              <a:t>Register the diver</a:t>
            </a:r>
          </a:p>
          <a:p>
            <a:r>
              <a:rPr lang="en-US" sz="2000" dirty="0">
                <a:latin typeface="Times New Roman" panose="02020603050405020304" pitchFamily="18" charset="0"/>
                <a:cs typeface="Times New Roman" panose="02020603050405020304" pitchFamily="18" charset="0"/>
              </a:rPr>
              <a:t>Create a connection to the Database</a:t>
            </a:r>
          </a:p>
          <a:p>
            <a:r>
              <a:rPr lang="en-US" sz="2000" dirty="0">
                <a:latin typeface="Times New Roman" panose="02020603050405020304" pitchFamily="18" charset="0"/>
                <a:cs typeface="Times New Roman" panose="02020603050405020304" pitchFamily="18" charset="0"/>
              </a:rPr>
              <a:t>Create statement for object</a:t>
            </a:r>
          </a:p>
          <a:p>
            <a:r>
              <a:rPr lang="en-US" sz="2000" dirty="0">
                <a:latin typeface="Times New Roman" panose="02020603050405020304" pitchFamily="18" charset="0"/>
                <a:cs typeface="Times New Roman" panose="02020603050405020304" pitchFamily="18" charset="0"/>
              </a:rPr>
              <a:t>Execute SQL statements</a:t>
            </a:r>
          </a:p>
          <a:p>
            <a:r>
              <a:rPr lang="en-US" sz="2000" dirty="0">
                <a:latin typeface="Times New Roman" panose="02020603050405020304" pitchFamily="18" charset="0"/>
                <a:cs typeface="Times New Roman" panose="02020603050405020304" pitchFamily="18" charset="0"/>
              </a:rPr>
              <a:t>Close the SQL connection</a:t>
            </a:r>
          </a:p>
        </p:txBody>
      </p:sp>
    </p:spTree>
    <p:extLst>
      <p:ext uri="{BB962C8B-B14F-4D97-AF65-F5344CB8AC3E}">
        <p14:creationId xmlns:p14="http://schemas.microsoft.com/office/powerpoint/2010/main" val="1724082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02CAB-5892-4028-A9A6-04586D13B2FF}"/>
              </a:ext>
            </a:extLst>
          </p:cNvPr>
          <p:cNvSpPr>
            <a:spLocks noGrp="1"/>
          </p:cNvSpPr>
          <p:nvPr>
            <p:ph type="ctrTitle"/>
          </p:nvPr>
        </p:nvSpPr>
        <p:spPr>
          <a:xfrm>
            <a:off x="1350335" y="3417684"/>
            <a:ext cx="5539563" cy="1632782"/>
          </a:xfrm>
        </p:spPr>
        <p:txBody>
          <a:bodyPr>
            <a:noAutofit/>
          </a:bodyPr>
          <a:lstStyle/>
          <a:p>
            <a:r>
              <a:rPr lang="en-US" sz="6600" dirty="0">
                <a:latin typeface="Sylfaen" panose="010A0502050306030303" pitchFamily="18" charset="0"/>
              </a:rPr>
              <a:t>INTERFACES</a:t>
            </a:r>
            <a:endParaRPr lang="en-IN" sz="6600" dirty="0">
              <a:latin typeface="Sylfaen" panose="010A0502050306030303" pitchFamily="18" charset="0"/>
            </a:endParaRPr>
          </a:p>
        </p:txBody>
      </p:sp>
    </p:spTree>
    <p:extLst>
      <p:ext uri="{BB962C8B-B14F-4D97-AF65-F5344CB8AC3E}">
        <p14:creationId xmlns:p14="http://schemas.microsoft.com/office/powerpoint/2010/main" val="3112974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A5A2-D75F-4F91-B3D8-77B0E9F423CC}"/>
              </a:ext>
            </a:extLst>
          </p:cNvPr>
          <p:cNvSpPr>
            <a:spLocks noGrp="1"/>
          </p:cNvSpPr>
          <p:nvPr>
            <p:ph type="title"/>
          </p:nvPr>
        </p:nvSpPr>
        <p:spPr>
          <a:xfrm>
            <a:off x="5693929" y="701750"/>
            <a:ext cx="2576507" cy="771268"/>
          </a:xfrm>
        </p:spPr>
        <p:txBody>
          <a:bodyPr/>
          <a:lstStyle/>
          <a:p>
            <a:r>
              <a:rPr lang="en-US" dirty="0">
                <a:solidFill>
                  <a:schemeClr val="bg1"/>
                </a:solidFill>
                <a:latin typeface="Sylfaen" panose="010A0502050306030303" pitchFamily="18" charset="0"/>
              </a:rPr>
              <a:t>Home Page</a:t>
            </a:r>
            <a:endParaRPr lang="en-IN" dirty="0">
              <a:solidFill>
                <a:schemeClr val="bg1"/>
              </a:solidFill>
              <a:latin typeface="Sylfaen" panose="010A0502050306030303" pitchFamily="18" charset="0"/>
            </a:endParaRPr>
          </a:p>
        </p:txBody>
      </p:sp>
      <p:pic>
        <p:nvPicPr>
          <p:cNvPr id="5" name="Content Placeholder 4">
            <a:extLst>
              <a:ext uri="{FF2B5EF4-FFF2-40B4-BE49-F238E27FC236}">
                <a16:creationId xmlns:a16="http://schemas.microsoft.com/office/drawing/2014/main" id="{C41C1868-2DF3-42D6-A08E-130DD1770D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6752" y="1547813"/>
            <a:ext cx="7293684" cy="3200400"/>
          </a:xfrm>
        </p:spPr>
      </p:pic>
    </p:spTree>
    <p:extLst>
      <p:ext uri="{BB962C8B-B14F-4D97-AF65-F5344CB8AC3E}">
        <p14:creationId xmlns:p14="http://schemas.microsoft.com/office/powerpoint/2010/main" val="4289960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6DFEED-CB0A-4A2D-B423-3EE3CC2BFCFF}"/>
              </a:ext>
            </a:extLst>
          </p:cNvPr>
          <p:cNvSpPr txBox="1"/>
          <p:nvPr/>
        </p:nvSpPr>
        <p:spPr>
          <a:xfrm>
            <a:off x="2902688" y="1084521"/>
            <a:ext cx="3327991" cy="646331"/>
          </a:xfrm>
          <a:prstGeom prst="rect">
            <a:avLst/>
          </a:prstGeom>
          <a:noFill/>
        </p:spPr>
        <p:txBody>
          <a:bodyPr wrap="square" rtlCol="0">
            <a:spAutoFit/>
          </a:bodyPr>
          <a:lstStyle/>
          <a:p>
            <a:r>
              <a:rPr lang="en-US" sz="3600" dirty="0">
                <a:solidFill>
                  <a:schemeClr val="bg1"/>
                </a:solidFill>
                <a:latin typeface="Sylfaen" panose="010A0502050306030303" pitchFamily="18" charset="0"/>
              </a:rPr>
              <a:t>Available books</a:t>
            </a:r>
            <a:endParaRPr lang="en-IN" sz="3600" dirty="0">
              <a:solidFill>
                <a:schemeClr val="bg1"/>
              </a:solidFill>
              <a:latin typeface="Sylfaen" panose="010A0502050306030303" pitchFamily="18" charset="0"/>
            </a:endParaRPr>
          </a:p>
        </p:txBody>
      </p:sp>
      <p:pic>
        <p:nvPicPr>
          <p:cNvPr id="10" name="Picture 9">
            <a:extLst>
              <a:ext uri="{FF2B5EF4-FFF2-40B4-BE49-F238E27FC236}">
                <a16:creationId xmlns:a16="http://schemas.microsoft.com/office/drawing/2014/main" id="{88408F46-3D72-4060-AE13-E63C9527C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22" y="1941149"/>
            <a:ext cx="4161672" cy="2829157"/>
          </a:xfrm>
          <a:prstGeom prst="rect">
            <a:avLst/>
          </a:prstGeom>
        </p:spPr>
      </p:pic>
      <p:pic>
        <p:nvPicPr>
          <p:cNvPr id="12" name="Picture 11">
            <a:extLst>
              <a:ext uri="{FF2B5EF4-FFF2-40B4-BE49-F238E27FC236}">
                <a16:creationId xmlns:a16="http://schemas.microsoft.com/office/drawing/2014/main" id="{E176416C-BB39-4488-A9A8-E2E918A7E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599" y="1971688"/>
            <a:ext cx="4472892" cy="2798617"/>
          </a:xfrm>
          <a:prstGeom prst="rect">
            <a:avLst/>
          </a:prstGeom>
        </p:spPr>
      </p:pic>
    </p:spTree>
    <p:extLst>
      <p:ext uri="{BB962C8B-B14F-4D97-AF65-F5344CB8AC3E}">
        <p14:creationId xmlns:p14="http://schemas.microsoft.com/office/powerpoint/2010/main" val="2050205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D67565-CD1D-422D-BCD1-20386D679EA9}"/>
              </a:ext>
            </a:extLst>
          </p:cNvPr>
          <p:cNvSpPr txBox="1"/>
          <p:nvPr/>
        </p:nvSpPr>
        <p:spPr>
          <a:xfrm>
            <a:off x="2307266" y="967563"/>
            <a:ext cx="6794204" cy="646331"/>
          </a:xfrm>
          <a:prstGeom prst="rect">
            <a:avLst/>
          </a:prstGeom>
          <a:noFill/>
        </p:spPr>
        <p:txBody>
          <a:bodyPr wrap="square">
            <a:spAutoFit/>
          </a:bodyPr>
          <a:lstStyle/>
          <a:p>
            <a:r>
              <a:rPr lang="en-US" sz="3600" dirty="0">
                <a:solidFill>
                  <a:schemeClr val="bg1"/>
                </a:solidFill>
                <a:latin typeface="Sylfaen" panose="010A0502050306030303" pitchFamily="18" charset="0"/>
              </a:rPr>
              <a:t>Available books</a:t>
            </a:r>
            <a:endParaRPr lang="en-IN" sz="3600" dirty="0">
              <a:solidFill>
                <a:schemeClr val="bg1"/>
              </a:solidFill>
              <a:latin typeface="Sylfaen" panose="010A0502050306030303" pitchFamily="18" charset="0"/>
            </a:endParaRPr>
          </a:p>
        </p:txBody>
      </p:sp>
      <p:pic>
        <p:nvPicPr>
          <p:cNvPr id="8" name="Picture 7">
            <a:extLst>
              <a:ext uri="{FF2B5EF4-FFF2-40B4-BE49-F238E27FC236}">
                <a16:creationId xmlns:a16="http://schemas.microsoft.com/office/drawing/2014/main" id="{E2B1A357-B69D-4AAA-9B3F-D8D11706E7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83" y="1659554"/>
            <a:ext cx="3983628" cy="3286125"/>
          </a:xfrm>
          <a:prstGeom prst="rect">
            <a:avLst/>
          </a:prstGeom>
        </p:spPr>
      </p:pic>
      <p:pic>
        <p:nvPicPr>
          <p:cNvPr id="10" name="Picture 9">
            <a:extLst>
              <a:ext uri="{FF2B5EF4-FFF2-40B4-BE49-F238E27FC236}">
                <a16:creationId xmlns:a16="http://schemas.microsoft.com/office/drawing/2014/main" id="{5404CF14-286B-4C33-AB03-507F130C2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814" y="1648922"/>
            <a:ext cx="4475603" cy="3286125"/>
          </a:xfrm>
          <a:prstGeom prst="rect">
            <a:avLst/>
          </a:prstGeom>
        </p:spPr>
      </p:pic>
    </p:spTree>
    <p:extLst>
      <p:ext uri="{BB962C8B-B14F-4D97-AF65-F5344CB8AC3E}">
        <p14:creationId xmlns:p14="http://schemas.microsoft.com/office/powerpoint/2010/main" val="2294386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B97CBC-592C-4CF9-9EEA-C1E62BE83C39}"/>
              </a:ext>
            </a:extLst>
          </p:cNvPr>
          <p:cNvSpPr txBox="1"/>
          <p:nvPr/>
        </p:nvSpPr>
        <p:spPr>
          <a:xfrm>
            <a:off x="2009553" y="996777"/>
            <a:ext cx="4136066" cy="651273"/>
          </a:xfrm>
          <a:prstGeom prst="rect">
            <a:avLst/>
          </a:prstGeom>
          <a:noFill/>
        </p:spPr>
        <p:txBody>
          <a:bodyPr wrap="square">
            <a:spAutoFit/>
          </a:bodyPr>
          <a:lstStyle/>
          <a:p>
            <a:r>
              <a:rPr lang="en-US" sz="3600" dirty="0">
                <a:solidFill>
                  <a:schemeClr val="bg1"/>
                </a:solidFill>
                <a:latin typeface="Sylfaen" panose="010A0502050306030303" pitchFamily="18" charset="0"/>
              </a:rPr>
              <a:t>Available publishers</a:t>
            </a:r>
            <a:endParaRPr lang="en-IN" sz="3600" dirty="0">
              <a:solidFill>
                <a:schemeClr val="bg1"/>
              </a:solidFill>
              <a:latin typeface="Sylfaen" panose="010A0502050306030303" pitchFamily="18" charset="0"/>
            </a:endParaRPr>
          </a:p>
        </p:txBody>
      </p:sp>
      <p:pic>
        <p:nvPicPr>
          <p:cNvPr id="9" name="Picture 8">
            <a:extLst>
              <a:ext uri="{FF2B5EF4-FFF2-40B4-BE49-F238E27FC236}">
                <a16:creationId xmlns:a16="http://schemas.microsoft.com/office/drawing/2014/main" id="{FD9F04A6-2ADD-4B0D-A397-84CB1F275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006" y="1679504"/>
            <a:ext cx="3868183" cy="3204302"/>
          </a:xfrm>
          <a:prstGeom prst="rect">
            <a:avLst/>
          </a:prstGeom>
        </p:spPr>
      </p:pic>
      <p:pic>
        <p:nvPicPr>
          <p:cNvPr id="11" name="Picture 10">
            <a:extLst>
              <a:ext uri="{FF2B5EF4-FFF2-40B4-BE49-F238E27FC236}">
                <a16:creationId xmlns:a16="http://schemas.microsoft.com/office/drawing/2014/main" id="{47DAD820-FAAE-4665-91F1-C23F90A1F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4696" y="1626344"/>
            <a:ext cx="3868183" cy="3299007"/>
          </a:xfrm>
          <a:prstGeom prst="rect">
            <a:avLst/>
          </a:prstGeom>
        </p:spPr>
      </p:pic>
    </p:spTree>
    <p:extLst>
      <p:ext uri="{BB962C8B-B14F-4D97-AF65-F5344CB8AC3E}">
        <p14:creationId xmlns:p14="http://schemas.microsoft.com/office/powerpoint/2010/main" val="799122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DF924-0F18-4843-BD2D-1A6159E509A0}"/>
              </a:ext>
            </a:extLst>
          </p:cNvPr>
          <p:cNvSpPr>
            <a:spLocks noGrp="1"/>
          </p:cNvSpPr>
          <p:nvPr>
            <p:ph type="title"/>
          </p:nvPr>
        </p:nvSpPr>
        <p:spPr>
          <a:xfrm>
            <a:off x="1041991" y="963956"/>
            <a:ext cx="7644809" cy="513954"/>
          </a:xfrm>
        </p:spPr>
        <p:txBody>
          <a:bodyPr>
            <a:noAutofit/>
          </a:bodyPr>
          <a:lstStyle/>
          <a:p>
            <a:r>
              <a:rPr lang="en-US" sz="3600" dirty="0">
                <a:solidFill>
                  <a:schemeClr val="bg1"/>
                </a:solidFill>
                <a:latin typeface="Sylfaen" panose="010A0502050306030303" pitchFamily="18" charset="0"/>
              </a:rPr>
              <a:t>Available</a:t>
            </a:r>
            <a:r>
              <a:rPr lang="en-US" sz="3600" dirty="0">
                <a:latin typeface="Sylfaen" panose="010A0502050306030303" pitchFamily="18" charset="0"/>
              </a:rPr>
              <a:t> </a:t>
            </a:r>
            <a:r>
              <a:rPr lang="en-US" sz="3600" dirty="0">
                <a:solidFill>
                  <a:schemeClr val="bg1"/>
                </a:solidFill>
                <a:latin typeface="Sylfaen" panose="010A0502050306030303" pitchFamily="18" charset="0"/>
              </a:rPr>
              <a:t>publishers</a:t>
            </a:r>
            <a:endParaRPr lang="en-IN" sz="3600" dirty="0">
              <a:solidFill>
                <a:schemeClr val="bg1"/>
              </a:solidFill>
              <a:latin typeface="Sylfaen" panose="010A0502050306030303" pitchFamily="18" charset="0"/>
            </a:endParaRPr>
          </a:p>
        </p:txBody>
      </p:sp>
      <p:pic>
        <p:nvPicPr>
          <p:cNvPr id="6" name="Content Placeholder 5">
            <a:extLst>
              <a:ext uri="{FF2B5EF4-FFF2-40B4-BE49-F238E27FC236}">
                <a16:creationId xmlns:a16="http://schemas.microsoft.com/office/drawing/2014/main" id="{7BEDD17E-CD23-4C64-B747-5D67F2A48FA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6041" y="1551031"/>
            <a:ext cx="3979652" cy="3394075"/>
          </a:xfrm>
        </p:spPr>
      </p:pic>
      <p:pic>
        <p:nvPicPr>
          <p:cNvPr id="8" name="Content Placeholder 7">
            <a:extLst>
              <a:ext uri="{FF2B5EF4-FFF2-40B4-BE49-F238E27FC236}">
                <a16:creationId xmlns:a16="http://schemas.microsoft.com/office/drawing/2014/main" id="{14FDD4D2-62B1-4220-858C-D072288BEE9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58833" y="1540406"/>
            <a:ext cx="4038600" cy="3394075"/>
          </a:xfrm>
        </p:spPr>
      </p:pic>
    </p:spTree>
    <p:extLst>
      <p:ext uri="{BB962C8B-B14F-4D97-AF65-F5344CB8AC3E}">
        <p14:creationId xmlns:p14="http://schemas.microsoft.com/office/powerpoint/2010/main" val="1941205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6E7D-B803-4695-B1D5-95DAC9EAC2EF}"/>
              </a:ext>
            </a:extLst>
          </p:cNvPr>
          <p:cNvSpPr>
            <a:spLocks noGrp="1"/>
          </p:cNvSpPr>
          <p:nvPr>
            <p:ph type="title"/>
          </p:nvPr>
        </p:nvSpPr>
        <p:spPr>
          <a:xfrm>
            <a:off x="5380074" y="297716"/>
            <a:ext cx="3306726" cy="871843"/>
          </a:xfrm>
        </p:spPr>
        <p:txBody>
          <a:bodyPr>
            <a:normAutofit/>
          </a:bodyPr>
          <a:lstStyle/>
          <a:p>
            <a:pPr algn="r"/>
            <a:r>
              <a:rPr lang="en-IN" sz="3600" dirty="0">
                <a:solidFill>
                  <a:schemeClr val="bg1"/>
                </a:solidFill>
                <a:latin typeface="Sylfaen" panose="010A0502050306030303" pitchFamily="18" charset="0"/>
              </a:rPr>
              <a:t>New Student</a:t>
            </a:r>
          </a:p>
        </p:txBody>
      </p:sp>
      <p:pic>
        <p:nvPicPr>
          <p:cNvPr id="8" name="Content Placeholder 7"/>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l="257" t="8896" r="41853" b="18342"/>
          <a:stretch/>
        </p:blipFill>
        <p:spPr>
          <a:xfrm>
            <a:off x="521018" y="1208992"/>
            <a:ext cx="4050982" cy="3394472"/>
          </a:xfrm>
        </p:spPr>
      </p:pic>
      <p:pic>
        <p:nvPicPr>
          <p:cNvPr id="10" name="Content Placeholder 9"/>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28216" t="11158" r="15181" b="13333"/>
          <a:stretch/>
        </p:blipFill>
        <p:spPr>
          <a:xfrm>
            <a:off x="4873334" y="1208992"/>
            <a:ext cx="3990111" cy="3394472"/>
          </a:xfrm>
        </p:spPr>
      </p:pic>
    </p:spTree>
    <p:extLst>
      <p:ext uri="{BB962C8B-B14F-4D97-AF65-F5344CB8AC3E}">
        <p14:creationId xmlns:p14="http://schemas.microsoft.com/office/powerpoint/2010/main" val="428984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FBBAF-D1B3-48F9-8608-4CA7A9BD487E}"/>
              </a:ext>
            </a:extLst>
          </p:cNvPr>
          <p:cNvSpPr>
            <a:spLocks noGrp="1"/>
          </p:cNvSpPr>
          <p:nvPr>
            <p:ph type="title"/>
          </p:nvPr>
        </p:nvSpPr>
        <p:spPr>
          <a:xfrm>
            <a:off x="4582653" y="552896"/>
            <a:ext cx="4316806" cy="754885"/>
          </a:xfrm>
        </p:spPr>
        <p:txBody>
          <a:bodyPr>
            <a:normAutofit fontScale="90000"/>
          </a:bodyPr>
          <a:lstStyle/>
          <a:p>
            <a:r>
              <a:rPr lang="en-IN" sz="4400" dirty="0">
                <a:solidFill>
                  <a:schemeClr val="bg1"/>
                </a:solidFill>
                <a:latin typeface="Sylfaen" panose="010A0502050306030303" pitchFamily="18" charset="0"/>
              </a:rPr>
              <a:t>New Student</a:t>
            </a:r>
            <a:endParaRPr lang="en-IN" dirty="0"/>
          </a:p>
        </p:txBody>
      </p:sp>
      <p:graphicFrame>
        <p:nvGraphicFramePr>
          <p:cNvPr id="5" name="Table 5">
            <a:extLst>
              <a:ext uri="{FF2B5EF4-FFF2-40B4-BE49-F238E27FC236}">
                <a16:creationId xmlns:a16="http://schemas.microsoft.com/office/drawing/2014/main" id="{62072E82-581A-4F45-BD2E-0B29BA880243}"/>
              </a:ext>
            </a:extLst>
          </p:cNvPr>
          <p:cNvGraphicFramePr>
            <a:graphicFrameLocks noGrp="1"/>
          </p:cNvGraphicFramePr>
          <p:nvPr>
            <p:ph sz="half" idx="2"/>
            <p:extLst>
              <p:ext uri="{D42A27DB-BD31-4B8C-83A1-F6EECF244321}">
                <p14:modId xmlns:p14="http://schemas.microsoft.com/office/powerpoint/2010/main" val="3056316398"/>
              </p:ext>
            </p:extLst>
          </p:nvPr>
        </p:nvGraphicFramePr>
        <p:xfrm>
          <a:off x="4369994" y="1786269"/>
          <a:ext cx="4646427" cy="2009556"/>
        </p:xfrm>
        <a:graphic>
          <a:graphicData uri="http://schemas.openxmlformats.org/drawingml/2006/table">
            <a:tbl>
              <a:tblPr firstRow="1" bandRow="1">
                <a:tableStyleId>{5C22544A-7EE6-4342-B048-85BDC9FD1C3A}</a:tableStyleId>
              </a:tblPr>
              <a:tblGrid>
                <a:gridCol w="999371">
                  <a:extLst>
                    <a:ext uri="{9D8B030D-6E8A-4147-A177-3AD203B41FA5}">
                      <a16:colId xmlns:a16="http://schemas.microsoft.com/office/drawing/2014/main" val="695067115"/>
                    </a:ext>
                  </a:extLst>
                </a:gridCol>
                <a:gridCol w="926500">
                  <a:extLst>
                    <a:ext uri="{9D8B030D-6E8A-4147-A177-3AD203B41FA5}">
                      <a16:colId xmlns:a16="http://schemas.microsoft.com/office/drawing/2014/main" val="3028649925"/>
                    </a:ext>
                  </a:extLst>
                </a:gridCol>
                <a:gridCol w="666248">
                  <a:extLst>
                    <a:ext uri="{9D8B030D-6E8A-4147-A177-3AD203B41FA5}">
                      <a16:colId xmlns:a16="http://schemas.microsoft.com/office/drawing/2014/main" val="3065249454"/>
                    </a:ext>
                  </a:extLst>
                </a:gridCol>
                <a:gridCol w="2054308">
                  <a:extLst>
                    <a:ext uri="{9D8B030D-6E8A-4147-A177-3AD203B41FA5}">
                      <a16:colId xmlns:a16="http://schemas.microsoft.com/office/drawing/2014/main" val="1585226305"/>
                    </a:ext>
                  </a:extLst>
                </a:gridCol>
              </a:tblGrid>
              <a:tr h="669852">
                <a:tc>
                  <a:txBody>
                    <a:bodyPr/>
                    <a:lstStyle/>
                    <a:p>
                      <a:pPr algn="l" fontAlgn="b"/>
                      <a:r>
                        <a:rPr lang="en-IN" sz="1600" b="0" i="0" u="none" strike="noStrike" dirty="0">
                          <a:solidFill>
                            <a:srgbClr val="000000"/>
                          </a:solidFill>
                          <a:effectLst/>
                          <a:latin typeface="Calibri" panose="020F0502020204030204" pitchFamily="34" charset="0"/>
                        </a:rPr>
                        <a:t>susername</a:t>
                      </a:r>
                    </a:p>
                  </a:txBody>
                  <a:tcPr marL="9525" marR="9525" marT="9525" marB="0" anchor="b"/>
                </a:tc>
                <a:tc>
                  <a:txBody>
                    <a:bodyPr/>
                    <a:lstStyle/>
                    <a:p>
                      <a:pPr algn="l" fontAlgn="b"/>
                      <a:r>
                        <a:rPr lang="en-IN" sz="1600" b="0" i="0" u="none" strike="noStrike" dirty="0">
                          <a:solidFill>
                            <a:srgbClr val="000000"/>
                          </a:solidFill>
                          <a:effectLst/>
                          <a:latin typeface="Calibri" panose="020F0502020204030204" pitchFamily="34" charset="0"/>
                        </a:rPr>
                        <a:t>Spassword</a:t>
                      </a:r>
                    </a:p>
                  </a:txBody>
                  <a:tcPr marL="9525" marR="9525" marT="9525" marB="0" anchor="b"/>
                </a:tc>
                <a:tc>
                  <a:txBody>
                    <a:bodyPr/>
                    <a:lstStyle/>
                    <a:p>
                      <a:pPr algn="l" fontAlgn="b"/>
                      <a:r>
                        <a:rPr lang="en-IN" sz="1600" b="0" i="0" u="none" strike="noStrike" dirty="0">
                          <a:solidFill>
                            <a:srgbClr val="000000"/>
                          </a:solidFill>
                          <a:effectLst/>
                          <a:latin typeface="Calibri" panose="020F0502020204030204" pitchFamily="34" charset="0"/>
                        </a:rPr>
                        <a:t>sreg</a:t>
                      </a:r>
                    </a:p>
                  </a:txBody>
                  <a:tcPr marL="9525" marR="9525" marT="9525" marB="0" anchor="b"/>
                </a:tc>
                <a:tc>
                  <a:txBody>
                    <a:bodyPr/>
                    <a:lstStyle/>
                    <a:p>
                      <a:pPr algn="l" fontAlgn="b"/>
                      <a:r>
                        <a:rPr lang="en-IN" sz="1600" b="0" i="0" u="none" strike="noStrike">
                          <a:solidFill>
                            <a:srgbClr val="000000"/>
                          </a:solidFill>
                          <a:effectLst/>
                          <a:latin typeface="Calibri" panose="020F0502020204030204" pitchFamily="34" charset="0"/>
                        </a:rPr>
                        <a:t>semail</a:t>
                      </a:r>
                    </a:p>
                  </a:txBody>
                  <a:tcPr marL="9525" marR="9525" marT="9525" marB="0" anchor="b"/>
                </a:tc>
                <a:extLst>
                  <a:ext uri="{0D108BD9-81ED-4DB2-BD59-A6C34878D82A}">
                    <a16:rowId xmlns:a16="http://schemas.microsoft.com/office/drawing/2014/main" val="2483305975"/>
                  </a:ext>
                </a:extLst>
              </a:tr>
              <a:tr h="669852">
                <a:tc>
                  <a:txBody>
                    <a:bodyPr/>
                    <a:lstStyle/>
                    <a:p>
                      <a:pPr algn="l" fontAlgn="b"/>
                      <a:r>
                        <a:rPr lang="en-IN" sz="1600" b="0" i="0" u="none" strike="noStrike" dirty="0">
                          <a:solidFill>
                            <a:srgbClr val="000000"/>
                          </a:solidFill>
                          <a:effectLst/>
                          <a:latin typeface="Calibri" panose="020F0502020204030204" pitchFamily="34" charset="0"/>
                        </a:rPr>
                        <a:t>Pravallika</a:t>
                      </a:r>
                    </a:p>
                  </a:txBody>
                  <a:tcPr marL="9525" marR="9525" marT="9525" marB="0" anchor="b"/>
                </a:tc>
                <a:tc>
                  <a:txBody>
                    <a:bodyPr/>
                    <a:lstStyle/>
                    <a:p>
                      <a:pPr algn="l" fontAlgn="b"/>
                      <a:r>
                        <a:rPr lang="en-IN" sz="1600" b="0" i="0" u="none" strike="noStrike" dirty="0">
                          <a:solidFill>
                            <a:srgbClr val="000000"/>
                          </a:solidFill>
                          <a:effectLst/>
                          <a:latin typeface="Calibri" panose="020F0502020204030204" pitchFamily="34" charset="0"/>
                        </a:rPr>
                        <a:t>Sony52</a:t>
                      </a:r>
                    </a:p>
                  </a:txBody>
                  <a:tcPr marL="9525" marR="9525" marT="9525" marB="0" anchor="b"/>
                </a:tc>
                <a:tc>
                  <a:txBody>
                    <a:bodyPr/>
                    <a:lstStyle/>
                    <a:p>
                      <a:pPr algn="l" fontAlgn="b"/>
                      <a:r>
                        <a:rPr lang="en-IN" sz="1600" b="0" i="0" u="none" strike="noStrike">
                          <a:solidFill>
                            <a:srgbClr val="000000"/>
                          </a:solidFill>
                          <a:effectLst/>
                          <a:latin typeface="Calibri" panose="020F0502020204030204" pitchFamily="34" charset="0"/>
                        </a:rPr>
                        <a:t>20S013</a:t>
                      </a:r>
                    </a:p>
                  </a:txBody>
                  <a:tcPr marL="9525" marR="9525" marT="9525" marB="0" anchor="b"/>
                </a:tc>
                <a:tc>
                  <a:txBody>
                    <a:bodyPr/>
                    <a:lstStyle/>
                    <a:p>
                      <a:pPr algn="l" fontAlgn="b"/>
                      <a:r>
                        <a:rPr lang="en-IN" sz="1600" b="0" i="0" u="none" strike="noStrike" dirty="0">
                          <a:solidFill>
                            <a:srgbClr val="000000"/>
                          </a:solidFill>
                          <a:effectLst/>
                          <a:latin typeface="Calibri" panose="020F0502020204030204" pitchFamily="34" charset="0"/>
                        </a:rPr>
                        <a:t>kpravallika@gmail.com</a:t>
                      </a:r>
                    </a:p>
                  </a:txBody>
                  <a:tcPr marL="9525" marR="9525" marT="9525" marB="0" anchor="b"/>
                </a:tc>
                <a:extLst>
                  <a:ext uri="{0D108BD9-81ED-4DB2-BD59-A6C34878D82A}">
                    <a16:rowId xmlns:a16="http://schemas.microsoft.com/office/drawing/2014/main" val="1586142161"/>
                  </a:ext>
                </a:extLst>
              </a:tr>
              <a:tr h="669852">
                <a:tc>
                  <a:txBody>
                    <a:bodyPr/>
                    <a:lstStyle/>
                    <a:p>
                      <a:pPr algn="l" fontAlgn="b"/>
                      <a:r>
                        <a:rPr lang="en-IN" sz="1600" b="0" i="0" u="none" strike="noStrike" dirty="0">
                          <a:solidFill>
                            <a:srgbClr val="FF0000"/>
                          </a:solidFill>
                          <a:effectLst/>
                          <a:latin typeface="Calibri" panose="020F0502020204030204" pitchFamily="34" charset="0"/>
                        </a:rPr>
                        <a:t>Srivalli</a:t>
                      </a:r>
                    </a:p>
                  </a:txBody>
                  <a:tcPr marL="9525" marR="9525" marT="9525" marB="0" anchor="b"/>
                </a:tc>
                <a:tc>
                  <a:txBody>
                    <a:bodyPr/>
                    <a:lstStyle/>
                    <a:p>
                      <a:pPr algn="l" fontAlgn="b"/>
                      <a:r>
                        <a:rPr lang="en-IN" sz="1600" b="0" i="0" u="none" strike="noStrike" dirty="0">
                          <a:solidFill>
                            <a:srgbClr val="FF0000"/>
                          </a:solidFill>
                          <a:effectLst/>
                          <a:latin typeface="Calibri" panose="020F0502020204030204" pitchFamily="34" charset="0"/>
                        </a:rPr>
                        <a:t>Shannu65</a:t>
                      </a:r>
                    </a:p>
                  </a:txBody>
                  <a:tcPr marL="9525" marR="9525" marT="9525" marB="0" anchor="b"/>
                </a:tc>
                <a:tc>
                  <a:txBody>
                    <a:bodyPr/>
                    <a:lstStyle/>
                    <a:p>
                      <a:pPr algn="l" fontAlgn="b"/>
                      <a:r>
                        <a:rPr lang="en-IN" sz="1600" b="0" i="0" u="none" strike="noStrike" dirty="0">
                          <a:solidFill>
                            <a:srgbClr val="FF0000"/>
                          </a:solidFill>
                          <a:effectLst/>
                          <a:latin typeface="Calibri" panose="020F0502020204030204" pitchFamily="34" charset="0"/>
                        </a:rPr>
                        <a:t>20S014</a:t>
                      </a:r>
                    </a:p>
                  </a:txBody>
                  <a:tcPr marL="9525" marR="9525" marT="9525" marB="0" anchor="b"/>
                </a:tc>
                <a:tc>
                  <a:txBody>
                    <a:bodyPr/>
                    <a:lstStyle/>
                    <a:p>
                      <a:pPr algn="l" fontAlgn="b"/>
                      <a:r>
                        <a:rPr lang="en-IN" sz="1600" b="0" i="0" u="none" strike="noStrike" dirty="0">
                          <a:solidFill>
                            <a:srgbClr val="FF0000"/>
                          </a:solidFill>
                          <a:effectLst/>
                          <a:latin typeface="Calibri" panose="020F0502020204030204" pitchFamily="34" charset="0"/>
                        </a:rPr>
                        <a:t>tsrivalli@gmail.com</a:t>
                      </a:r>
                    </a:p>
                  </a:txBody>
                  <a:tcPr marL="9525" marR="9525" marT="9525" marB="0" anchor="b"/>
                </a:tc>
                <a:extLst>
                  <a:ext uri="{0D108BD9-81ED-4DB2-BD59-A6C34878D82A}">
                    <a16:rowId xmlns:a16="http://schemas.microsoft.com/office/drawing/2014/main" val="2698717512"/>
                  </a:ext>
                </a:extLst>
              </a:tr>
            </a:tbl>
          </a:graphicData>
        </a:graphic>
      </p:graphicFrame>
      <p:pic>
        <p:nvPicPr>
          <p:cNvPr id="6" name="Content Placeholder 9">
            <a:extLst>
              <a:ext uri="{FF2B5EF4-FFF2-40B4-BE49-F238E27FC236}">
                <a16:creationId xmlns:a16="http://schemas.microsoft.com/office/drawing/2014/main" id="{28E04A1C-41CD-4851-9120-34F72E3DA3DC}"/>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l="28216" t="11158" r="15181" b="13333"/>
          <a:stretch/>
        </p:blipFill>
        <p:spPr>
          <a:xfrm>
            <a:off x="191386" y="1216776"/>
            <a:ext cx="3530482" cy="3280796"/>
          </a:xfrm>
        </p:spPr>
      </p:pic>
      <p:cxnSp>
        <p:nvCxnSpPr>
          <p:cNvPr id="8" name="Straight Arrow Connector 7">
            <a:extLst>
              <a:ext uri="{FF2B5EF4-FFF2-40B4-BE49-F238E27FC236}">
                <a16:creationId xmlns:a16="http://schemas.microsoft.com/office/drawing/2014/main" id="{31B4D899-7EC5-4033-8864-F6E2D4CDD4C2}"/>
              </a:ext>
            </a:extLst>
          </p:cNvPr>
          <p:cNvCxnSpPr/>
          <p:nvPr/>
        </p:nvCxnSpPr>
        <p:spPr>
          <a:xfrm>
            <a:off x="3721868" y="3625702"/>
            <a:ext cx="5311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71DD4D5-38EB-4D19-B0CB-AA8F42EF651C}"/>
              </a:ext>
            </a:extLst>
          </p:cNvPr>
          <p:cNvSpPr txBox="1"/>
          <p:nvPr/>
        </p:nvSpPr>
        <p:spPr>
          <a:xfrm>
            <a:off x="5103628" y="3935783"/>
            <a:ext cx="3136606" cy="646331"/>
          </a:xfrm>
          <a:prstGeom prst="rect">
            <a:avLst/>
          </a:prstGeom>
          <a:noFill/>
        </p:spPr>
        <p:txBody>
          <a:bodyPr wrap="square" rtlCol="0">
            <a:spAutoFit/>
          </a:bodyPr>
          <a:lstStyle/>
          <a:p>
            <a:r>
              <a:rPr lang="en-US" dirty="0">
                <a:solidFill>
                  <a:schemeClr val="bg1"/>
                </a:solidFill>
              </a:rPr>
              <a:t>Entered data will be stored in database</a:t>
            </a:r>
            <a:endParaRPr lang="en-IN" dirty="0">
              <a:solidFill>
                <a:schemeClr val="bg1"/>
              </a:solidFill>
            </a:endParaRPr>
          </a:p>
        </p:txBody>
      </p:sp>
      <p:sp>
        <p:nvSpPr>
          <p:cNvPr id="3" name="TextBox 2">
            <a:extLst>
              <a:ext uri="{FF2B5EF4-FFF2-40B4-BE49-F238E27FC236}">
                <a16:creationId xmlns:a16="http://schemas.microsoft.com/office/drawing/2014/main" id="{69E399D0-FB2B-4BE5-B05D-AD87625AA7A6}"/>
              </a:ext>
            </a:extLst>
          </p:cNvPr>
          <p:cNvSpPr txBox="1"/>
          <p:nvPr/>
        </p:nvSpPr>
        <p:spPr>
          <a:xfrm>
            <a:off x="4369994" y="1447740"/>
            <a:ext cx="3264184" cy="307777"/>
          </a:xfrm>
          <a:prstGeom prst="rect">
            <a:avLst/>
          </a:prstGeom>
          <a:noFill/>
        </p:spPr>
        <p:txBody>
          <a:bodyPr wrap="square" rtlCol="0">
            <a:spAutoFit/>
          </a:bodyPr>
          <a:lstStyle/>
          <a:p>
            <a:r>
              <a:rPr lang="en-US" sz="1400" dirty="0">
                <a:solidFill>
                  <a:schemeClr val="bg1"/>
                </a:solidFill>
              </a:rPr>
              <a:t>studentregistration</a:t>
            </a:r>
            <a:endParaRPr lang="en-IN" sz="1400" dirty="0">
              <a:solidFill>
                <a:schemeClr val="bg1"/>
              </a:solidFill>
            </a:endParaRPr>
          </a:p>
        </p:txBody>
      </p:sp>
    </p:spTree>
    <p:extLst>
      <p:ext uri="{BB962C8B-B14F-4D97-AF65-F5344CB8AC3E}">
        <p14:creationId xmlns:p14="http://schemas.microsoft.com/office/powerpoint/2010/main" val="27073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0E5C8-B60D-448B-90ED-474DAECE6CB0}"/>
              </a:ext>
            </a:extLst>
          </p:cNvPr>
          <p:cNvSpPr>
            <a:spLocks noGrp="1"/>
          </p:cNvSpPr>
          <p:nvPr>
            <p:ph type="title"/>
          </p:nvPr>
        </p:nvSpPr>
        <p:spPr>
          <a:xfrm>
            <a:off x="6485859" y="467833"/>
            <a:ext cx="2200941" cy="878047"/>
          </a:xfrm>
        </p:spPr>
        <p:txBody>
          <a:bodyPr>
            <a:normAutofit/>
          </a:bodyPr>
          <a:lstStyle/>
          <a:p>
            <a:pPr algn="r"/>
            <a:r>
              <a:rPr lang="en-IN" sz="4000" dirty="0">
                <a:solidFill>
                  <a:schemeClr val="bg1"/>
                </a:solidFill>
                <a:latin typeface="Sylfaen" panose="010A0502050306030303" pitchFamily="18" charset="0"/>
              </a:rPr>
              <a:t>Search</a:t>
            </a:r>
          </a:p>
        </p:txBody>
      </p:sp>
      <p:pic>
        <p:nvPicPr>
          <p:cNvPr id="5" name="Content Placeholder 4"/>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t="11185" r="58576" b="24290"/>
          <a:stretch/>
        </p:blipFill>
        <p:spPr>
          <a:xfrm>
            <a:off x="457200" y="1345880"/>
            <a:ext cx="3917373" cy="3248743"/>
          </a:xfrm>
        </p:spPr>
      </p:pic>
      <p:pic>
        <p:nvPicPr>
          <p:cNvPr id="6" name="Content Placeholder 5"/>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31561" t="12099" r="15437" b="34816"/>
          <a:stretch/>
        </p:blipFill>
        <p:spPr>
          <a:xfrm>
            <a:off x="4644737" y="1345881"/>
            <a:ext cx="4042064" cy="3248742"/>
          </a:xfrm>
        </p:spPr>
      </p:pic>
    </p:spTree>
    <p:extLst>
      <p:ext uri="{BB962C8B-B14F-4D97-AF65-F5344CB8AC3E}">
        <p14:creationId xmlns:p14="http://schemas.microsoft.com/office/powerpoint/2010/main" val="3527480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646" y="1640345"/>
            <a:ext cx="6923297" cy="1381991"/>
          </a:xfrm>
        </p:spPr>
        <p:txBody>
          <a:bodyPr>
            <a:normAutofit/>
          </a:bodyPr>
          <a:lstStyle/>
          <a:p>
            <a:r>
              <a:rPr lang="en-US" sz="4000" b="1" dirty="0">
                <a:solidFill>
                  <a:srgbClr val="003635"/>
                </a:solidFill>
                <a:latin typeface="Times New Roman" panose="02020603050405020304" pitchFamily="18" charset="0"/>
                <a:cs typeface="Times New Roman" panose="02020603050405020304" pitchFamily="18" charset="0"/>
              </a:rPr>
              <a:t>                LIBRARY  </a:t>
            </a:r>
            <a:br>
              <a:rPr lang="en-US" sz="4000" b="1" dirty="0">
                <a:solidFill>
                  <a:srgbClr val="003635"/>
                </a:solidFill>
                <a:latin typeface="Times New Roman" panose="02020603050405020304" pitchFamily="18" charset="0"/>
                <a:cs typeface="Times New Roman" panose="02020603050405020304" pitchFamily="18" charset="0"/>
              </a:rPr>
            </a:br>
            <a:r>
              <a:rPr lang="en-US" sz="4000" b="1" dirty="0">
                <a:solidFill>
                  <a:srgbClr val="003635"/>
                </a:solidFill>
                <a:latin typeface="Times New Roman" panose="02020603050405020304" pitchFamily="18" charset="0"/>
                <a:cs typeface="Times New Roman" panose="02020603050405020304" pitchFamily="18" charset="0"/>
              </a:rPr>
              <a:t>MANAGEMENT SYSTEM</a:t>
            </a:r>
          </a:p>
        </p:txBody>
      </p:sp>
      <p:sp>
        <p:nvSpPr>
          <p:cNvPr id="3" name="Content Placeholder 2"/>
          <p:cNvSpPr>
            <a:spLocks noGrp="1"/>
          </p:cNvSpPr>
          <p:nvPr>
            <p:ph idx="1"/>
          </p:nvPr>
        </p:nvSpPr>
        <p:spPr>
          <a:xfrm>
            <a:off x="31036" y="3663892"/>
            <a:ext cx="2552085" cy="1211149"/>
          </a:xfrm>
        </p:spPr>
        <p:txBody>
          <a:bodyPr>
            <a:noAutofit/>
          </a:bodyPr>
          <a:lstStyle/>
          <a:p>
            <a:pPr marL="0" indent="0">
              <a:buNone/>
            </a:pPr>
            <a:r>
              <a:rPr lang="en-US" sz="1600" u="sng" dirty="0">
                <a:latin typeface="Times New Roman" panose="02020603050405020304" pitchFamily="18" charset="0"/>
                <a:cs typeface="Times New Roman" panose="02020603050405020304" pitchFamily="18" charset="0"/>
              </a:rPr>
              <a:t>Under the guidance of </a:t>
            </a:r>
            <a:r>
              <a:rPr lang="en-US" sz="1600" b="1" dirty="0">
                <a:latin typeface="Times New Roman" panose="02020603050405020304" pitchFamily="18" charset="0"/>
                <a:cs typeface="Times New Roman" panose="02020603050405020304" pitchFamily="18" charset="0"/>
              </a:rPr>
              <a:t>Dr.B.Samatha,</a:t>
            </a:r>
          </a:p>
          <a:p>
            <a:pPr marL="0" indent="0">
              <a:buNone/>
            </a:pPr>
            <a:r>
              <a:rPr lang="en-US" sz="1600" b="1" dirty="0">
                <a:latin typeface="Times New Roman" panose="02020603050405020304" pitchFamily="18" charset="0"/>
                <a:cs typeface="Times New Roman" panose="02020603050405020304" pitchFamily="18" charset="0"/>
              </a:rPr>
              <a:t>Assistant professor,CSE</a:t>
            </a:r>
            <a:endParaRPr lang="en-US" sz="16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4284138" y="3663892"/>
            <a:ext cx="3002844" cy="1323439"/>
          </a:xfrm>
          <a:prstGeom prst="rect">
            <a:avLst/>
          </a:prstGeom>
          <a:noFill/>
        </p:spPr>
        <p:txBody>
          <a:bodyPr wrap="square" rtlCol="0">
            <a:spAutoFit/>
          </a:bodyPr>
          <a:lstStyle/>
          <a:p>
            <a:r>
              <a:rPr lang="it-IT" sz="1600" dirty="0">
                <a:latin typeface="Times New Roman" panose="02020603050405020304" pitchFamily="18" charset="0"/>
                <a:cs typeface="Times New Roman" panose="02020603050405020304" pitchFamily="18" charset="0"/>
              </a:rPr>
              <a:t>DONE BY:</a:t>
            </a:r>
          </a:p>
          <a:p>
            <a:r>
              <a:rPr lang="it-IT" sz="1600" dirty="0">
                <a:latin typeface="Times New Roman" panose="02020603050405020304" pitchFamily="18" charset="0"/>
                <a:cs typeface="Times New Roman" panose="02020603050405020304" pitchFamily="18" charset="0"/>
              </a:rPr>
              <a:t>J.Hamsini (201FA04443)</a:t>
            </a:r>
          </a:p>
          <a:p>
            <a:r>
              <a:rPr lang="it-IT" sz="1600" dirty="0">
                <a:latin typeface="Times New Roman" panose="02020603050405020304" pitchFamily="18" charset="0"/>
                <a:cs typeface="Times New Roman" panose="02020603050405020304" pitchFamily="18" charset="0"/>
              </a:rPr>
              <a:t>D.Akhila (201FA04448)</a:t>
            </a:r>
          </a:p>
          <a:p>
            <a:r>
              <a:rPr lang="it-IT" sz="1600" dirty="0">
                <a:latin typeface="Times New Roman" panose="02020603050405020304" pitchFamily="18" charset="0"/>
                <a:cs typeface="Times New Roman" panose="02020603050405020304" pitchFamily="18" charset="0"/>
              </a:rPr>
              <a:t>Ch. Naga Alekhya (201FA04457)</a:t>
            </a:r>
          </a:p>
          <a:p>
            <a:endParaRPr lang="en-US" sz="1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7079" y="117142"/>
            <a:ext cx="3953603" cy="1244067"/>
          </a:xfrm>
          <a:prstGeom prst="rect">
            <a:avLst/>
          </a:prstGeom>
        </p:spPr>
      </p:pic>
    </p:spTree>
    <p:extLst>
      <p:ext uri="{BB962C8B-B14F-4D97-AF65-F5344CB8AC3E}">
        <p14:creationId xmlns:p14="http://schemas.microsoft.com/office/powerpoint/2010/main" val="3629205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06D78B6-2F70-46B7-8AFC-D842A9C3F17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644" r="7077"/>
          <a:stretch/>
        </p:blipFill>
        <p:spPr>
          <a:xfrm>
            <a:off x="4540083" y="1200151"/>
            <a:ext cx="4451224" cy="3394472"/>
          </a:xfrm>
        </p:spPr>
      </p:pic>
      <p:pic>
        <p:nvPicPr>
          <p:cNvPr id="5" name="Content Placeholder 5">
            <a:extLst>
              <a:ext uri="{FF2B5EF4-FFF2-40B4-BE49-F238E27FC236}">
                <a16:creationId xmlns:a16="http://schemas.microsoft.com/office/drawing/2014/main" id="{DAD522BB-E389-4AFB-AF5F-104F23C23882}"/>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38799" t="12099" r="23338" b="34816"/>
          <a:stretch/>
        </p:blipFill>
        <p:spPr>
          <a:xfrm>
            <a:off x="152693" y="1200151"/>
            <a:ext cx="4306643" cy="3394472"/>
          </a:xfrm>
        </p:spPr>
      </p:pic>
      <p:sp>
        <p:nvSpPr>
          <p:cNvPr id="8" name="Title 1">
            <a:extLst>
              <a:ext uri="{FF2B5EF4-FFF2-40B4-BE49-F238E27FC236}">
                <a16:creationId xmlns:a16="http://schemas.microsoft.com/office/drawing/2014/main" id="{E82DE3E7-9CAC-4125-B107-FCF1D213F6E2}"/>
              </a:ext>
            </a:extLst>
          </p:cNvPr>
          <p:cNvSpPr>
            <a:spLocks noGrp="1"/>
          </p:cNvSpPr>
          <p:nvPr>
            <p:ph type="title"/>
          </p:nvPr>
        </p:nvSpPr>
        <p:spPr>
          <a:xfrm>
            <a:off x="6847366" y="206375"/>
            <a:ext cx="1839433" cy="857250"/>
          </a:xfrm>
        </p:spPr>
        <p:txBody>
          <a:bodyPr>
            <a:normAutofit/>
          </a:bodyPr>
          <a:lstStyle/>
          <a:p>
            <a:pPr algn="r"/>
            <a:r>
              <a:rPr lang="en-IN" sz="4000" dirty="0">
                <a:solidFill>
                  <a:schemeClr val="bg1"/>
                </a:solidFill>
                <a:latin typeface="Sylfaen" panose="010A0502050306030303" pitchFamily="18" charset="0"/>
              </a:rPr>
              <a:t>Search</a:t>
            </a:r>
          </a:p>
        </p:txBody>
      </p:sp>
    </p:spTree>
    <p:extLst>
      <p:ext uri="{BB962C8B-B14F-4D97-AF65-F5344CB8AC3E}">
        <p14:creationId xmlns:p14="http://schemas.microsoft.com/office/powerpoint/2010/main" val="896336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A4C1-E194-429E-BF19-251E0FDE0AE8}"/>
              </a:ext>
            </a:extLst>
          </p:cNvPr>
          <p:cNvSpPr>
            <a:spLocks noGrp="1"/>
          </p:cNvSpPr>
          <p:nvPr>
            <p:ph type="title"/>
          </p:nvPr>
        </p:nvSpPr>
        <p:spPr>
          <a:xfrm>
            <a:off x="5677786" y="329609"/>
            <a:ext cx="3009014" cy="870542"/>
          </a:xfrm>
        </p:spPr>
        <p:txBody>
          <a:bodyPr>
            <a:normAutofit/>
          </a:bodyPr>
          <a:lstStyle/>
          <a:p>
            <a:pPr algn="r"/>
            <a:r>
              <a:rPr lang="en-IN" sz="3600" dirty="0">
                <a:solidFill>
                  <a:schemeClr val="bg1"/>
                </a:solidFill>
                <a:latin typeface="Sylfaen" panose="010A0502050306030303" pitchFamily="18" charset="0"/>
              </a:rPr>
              <a:t>Send Remarks</a:t>
            </a:r>
          </a:p>
        </p:txBody>
      </p:sp>
      <p:pic>
        <p:nvPicPr>
          <p:cNvPr id="8" name="Content Placeholder 7"/>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29298" t="9574" r="-310" b="31591"/>
          <a:stretch/>
        </p:blipFill>
        <p:spPr>
          <a:xfrm>
            <a:off x="4748644" y="1200151"/>
            <a:ext cx="4104411" cy="3394471"/>
          </a:xfrm>
        </p:spPr>
      </p:pic>
      <p:pic>
        <p:nvPicPr>
          <p:cNvPr id="7" name="Content Placeholder 6"/>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t="9812" r="42624" b="27493"/>
          <a:stretch/>
        </p:blipFill>
        <p:spPr>
          <a:xfrm>
            <a:off x="457200" y="1200151"/>
            <a:ext cx="4025454" cy="3394472"/>
          </a:xfrm>
        </p:spPr>
      </p:pic>
    </p:spTree>
    <p:extLst>
      <p:ext uri="{BB962C8B-B14F-4D97-AF65-F5344CB8AC3E}">
        <p14:creationId xmlns:p14="http://schemas.microsoft.com/office/powerpoint/2010/main" val="535116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E1004-46ED-4513-89AD-75D26EA6285B}"/>
              </a:ext>
            </a:extLst>
          </p:cNvPr>
          <p:cNvSpPr>
            <a:spLocks noGrp="1"/>
          </p:cNvSpPr>
          <p:nvPr>
            <p:ph type="title"/>
          </p:nvPr>
        </p:nvSpPr>
        <p:spPr>
          <a:xfrm>
            <a:off x="5263116" y="354838"/>
            <a:ext cx="3476847" cy="857250"/>
          </a:xfrm>
        </p:spPr>
        <p:txBody>
          <a:bodyPr>
            <a:normAutofit/>
          </a:bodyPr>
          <a:lstStyle/>
          <a:p>
            <a:r>
              <a:rPr lang="en-IN" sz="3600" dirty="0">
                <a:solidFill>
                  <a:schemeClr val="bg1"/>
                </a:solidFill>
                <a:latin typeface="Sylfaen" panose="010A0502050306030303" pitchFamily="18" charset="0"/>
              </a:rPr>
              <a:t>Send Remarks</a:t>
            </a:r>
            <a:endParaRPr lang="en-IN" sz="3600" dirty="0"/>
          </a:p>
        </p:txBody>
      </p:sp>
      <p:pic>
        <p:nvPicPr>
          <p:cNvPr id="5" name="Content Placeholder 7">
            <a:extLst>
              <a:ext uri="{FF2B5EF4-FFF2-40B4-BE49-F238E27FC236}">
                <a16:creationId xmlns:a16="http://schemas.microsoft.com/office/drawing/2014/main" id="{C0B492E9-E904-4E96-99A4-8DD1BBFB5039}"/>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l="51759" t="9574" r="-310" b="31591"/>
          <a:stretch/>
        </p:blipFill>
        <p:spPr>
          <a:xfrm>
            <a:off x="457199" y="1212089"/>
            <a:ext cx="4038600" cy="3382534"/>
          </a:xfrm>
        </p:spPr>
      </p:pic>
      <p:graphicFrame>
        <p:nvGraphicFramePr>
          <p:cNvPr id="8" name="Table 4">
            <a:extLst>
              <a:ext uri="{FF2B5EF4-FFF2-40B4-BE49-F238E27FC236}">
                <a16:creationId xmlns:a16="http://schemas.microsoft.com/office/drawing/2014/main" id="{8030BE92-8A49-4721-AB6A-D8B5460ABB6C}"/>
              </a:ext>
            </a:extLst>
          </p:cNvPr>
          <p:cNvGraphicFramePr>
            <a:graphicFrameLocks/>
          </p:cNvGraphicFramePr>
          <p:nvPr>
            <p:extLst>
              <p:ext uri="{D42A27DB-BD31-4B8C-83A1-F6EECF244321}">
                <p14:modId xmlns:p14="http://schemas.microsoft.com/office/powerpoint/2010/main" val="1335342"/>
              </p:ext>
            </p:extLst>
          </p:nvPr>
        </p:nvGraphicFramePr>
        <p:xfrm>
          <a:off x="5259206" y="2159545"/>
          <a:ext cx="3476847" cy="1048695"/>
        </p:xfrm>
        <a:graphic>
          <a:graphicData uri="http://schemas.openxmlformats.org/drawingml/2006/table">
            <a:tbl>
              <a:tblPr firstRow="1" bandRow="1">
                <a:tableStyleId>{5C22544A-7EE6-4342-B048-85BDC9FD1C3A}</a:tableStyleId>
              </a:tblPr>
              <a:tblGrid>
                <a:gridCol w="856099">
                  <a:extLst>
                    <a:ext uri="{9D8B030D-6E8A-4147-A177-3AD203B41FA5}">
                      <a16:colId xmlns:a16="http://schemas.microsoft.com/office/drawing/2014/main" val="1306112347"/>
                    </a:ext>
                  </a:extLst>
                </a:gridCol>
                <a:gridCol w="2620748">
                  <a:extLst>
                    <a:ext uri="{9D8B030D-6E8A-4147-A177-3AD203B41FA5}">
                      <a16:colId xmlns:a16="http://schemas.microsoft.com/office/drawing/2014/main" val="124630444"/>
                    </a:ext>
                  </a:extLst>
                </a:gridCol>
              </a:tblGrid>
              <a:tr h="490530">
                <a:tc>
                  <a:txBody>
                    <a:bodyPr/>
                    <a:lstStyle/>
                    <a:p>
                      <a:pPr algn="l" fontAlgn="b"/>
                      <a:r>
                        <a:rPr lang="en-IN" sz="1800" b="0" i="0" u="none" strike="noStrike" dirty="0">
                          <a:solidFill>
                            <a:srgbClr val="000000"/>
                          </a:solidFill>
                          <a:effectLst/>
                          <a:latin typeface="Calibri" panose="020F0502020204030204" pitchFamily="34" charset="0"/>
                        </a:rPr>
                        <a:t>sreg</a:t>
                      </a:r>
                    </a:p>
                  </a:txBody>
                  <a:tcPr marL="9525" marR="9525" marT="9525" marB="0" anchor="b"/>
                </a:tc>
                <a:tc>
                  <a:txBody>
                    <a:bodyPr/>
                    <a:lstStyle/>
                    <a:p>
                      <a:pPr algn="l" fontAlgn="b"/>
                      <a:r>
                        <a:rPr lang="en-IN" sz="1800" b="0" i="0" u="none" strike="noStrike" dirty="0">
                          <a:solidFill>
                            <a:srgbClr val="000000"/>
                          </a:solidFill>
                          <a:effectLst/>
                          <a:latin typeface="Calibri" panose="020F0502020204030204" pitchFamily="34" charset="0"/>
                        </a:rPr>
                        <a:t>remarks</a:t>
                      </a:r>
                    </a:p>
                  </a:txBody>
                  <a:tcPr marL="9525" marR="9525" marT="9525" marB="0" anchor="b"/>
                </a:tc>
                <a:extLst>
                  <a:ext uri="{0D108BD9-81ED-4DB2-BD59-A6C34878D82A}">
                    <a16:rowId xmlns:a16="http://schemas.microsoft.com/office/drawing/2014/main" val="625798886"/>
                  </a:ext>
                </a:extLst>
              </a:tr>
              <a:tr h="475897">
                <a:tc>
                  <a:txBody>
                    <a:bodyPr/>
                    <a:lstStyle/>
                    <a:p>
                      <a:pPr algn="l" fontAlgn="b"/>
                      <a:r>
                        <a:rPr lang="en-IN" sz="1800" b="0" i="0" u="none" strike="noStrike" dirty="0">
                          <a:solidFill>
                            <a:srgbClr val="FF0000"/>
                          </a:solidFill>
                          <a:effectLst/>
                          <a:latin typeface="Calibri" panose="020F0502020204030204" pitchFamily="34" charset="0"/>
                        </a:rPr>
                        <a:t>20S014</a:t>
                      </a:r>
                    </a:p>
                  </a:txBody>
                  <a:tcPr marL="9525" marR="9525" marT="9525" marB="0" anchor="b"/>
                </a:tc>
                <a:tc>
                  <a:txBody>
                    <a:bodyPr/>
                    <a:lstStyle/>
                    <a:p>
                      <a:pPr algn="l" fontAlgn="b"/>
                      <a:r>
                        <a:rPr lang="en-US" sz="1800" b="0" i="0" u="none" strike="noStrike" dirty="0">
                          <a:solidFill>
                            <a:srgbClr val="FF0000"/>
                          </a:solidFill>
                          <a:effectLst/>
                          <a:latin typeface="Calibri" panose="020F0502020204030204" pitchFamily="34" charset="0"/>
                        </a:rPr>
                        <a:t>your library is so helpful to our students.</a:t>
                      </a:r>
                    </a:p>
                  </a:txBody>
                  <a:tcPr marL="9525" marR="9525" marT="9525" marB="0" anchor="b"/>
                </a:tc>
                <a:extLst>
                  <a:ext uri="{0D108BD9-81ED-4DB2-BD59-A6C34878D82A}">
                    <a16:rowId xmlns:a16="http://schemas.microsoft.com/office/drawing/2014/main" val="49382130"/>
                  </a:ext>
                </a:extLst>
              </a:tr>
            </a:tbl>
          </a:graphicData>
        </a:graphic>
      </p:graphicFrame>
      <p:cxnSp>
        <p:nvCxnSpPr>
          <p:cNvPr id="10" name="Straight Arrow Connector 9">
            <a:extLst>
              <a:ext uri="{FF2B5EF4-FFF2-40B4-BE49-F238E27FC236}">
                <a16:creationId xmlns:a16="http://schemas.microsoft.com/office/drawing/2014/main" id="{6DC5FB2E-8C88-4A98-8AB4-07BD2940E591}"/>
              </a:ext>
            </a:extLst>
          </p:cNvPr>
          <p:cNvCxnSpPr/>
          <p:nvPr/>
        </p:nvCxnSpPr>
        <p:spPr>
          <a:xfrm>
            <a:off x="4508202" y="2955851"/>
            <a:ext cx="687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1C30D75-7D75-49B1-B366-76C64424A692}"/>
              </a:ext>
            </a:extLst>
          </p:cNvPr>
          <p:cNvSpPr txBox="1"/>
          <p:nvPr/>
        </p:nvSpPr>
        <p:spPr>
          <a:xfrm>
            <a:off x="5071730" y="3423684"/>
            <a:ext cx="3168504" cy="646331"/>
          </a:xfrm>
          <a:prstGeom prst="rect">
            <a:avLst/>
          </a:prstGeom>
          <a:noFill/>
        </p:spPr>
        <p:txBody>
          <a:bodyPr wrap="square" rtlCol="0">
            <a:spAutoFit/>
          </a:bodyPr>
          <a:lstStyle/>
          <a:p>
            <a:r>
              <a:rPr lang="en-US" dirty="0">
                <a:solidFill>
                  <a:schemeClr val="bg1"/>
                </a:solidFill>
              </a:rPr>
              <a:t>Entered data will be stored in database</a:t>
            </a:r>
            <a:endParaRPr lang="en-IN" dirty="0">
              <a:solidFill>
                <a:schemeClr val="bg1"/>
              </a:solidFill>
            </a:endParaRPr>
          </a:p>
        </p:txBody>
      </p:sp>
      <p:sp>
        <p:nvSpPr>
          <p:cNvPr id="4" name="TextBox 3">
            <a:extLst>
              <a:ext uri="{FF2B5EF4-FFF2-40B4-BE49-F238E27FC236}">
                <a16:creationId xmlns:a16="http://schemas.microsoft.com/office/drawing/2014/main" id="{FD866284-6761-4E54-8767-BFEDFA526ED6}"/>
              </a:ext>
            </a:extLst>
          </p:cNvPr>
          <p:cNvSpPr txBox="1"/>
          <p:nvPr/>
        </p:nvSpPr>
        <p:spPr>
          <a:xfrm>
            <a:off x="5178057" y="1796903"/>
            <a:ext cx="2721930" cy="369332"/>
          </a:xfrm>
          <a:prstGeom prst="rect">
            <a:avLst/>
          </a:prstGeom>
          <a:noFill/>
        </p:spPr>
        <p:txBody>
          <a:bodyPr wrap="square" rtlCol="0">
            <a:spAutoFit/>
          </a:bodyPr>
          <a:lstStyle/>
          <a:p>
            <a:r>
              <a:rPr lang="en-US" dirty="0">
                <a:solidFill>
                  <a:schemeClr val="bg1"/>
                </a:solidFill>
              </a:rPr>
              <a:t>remarks</a:t>
            </a:r>
            <a:endParaRPr lang="en-IN" dirty="0">
              <a:solidFill>
                <a:schemeClr val="bg1"/>
              </a:solidFill>
            </a:endParaRPr>
          </a:p>
        </p:txBody>
      </p:sp>
    </p:spTree>
    <p:extLst>
      <p:ext uri="{BB962C8B-B14F-4D97-AF65-F5344CB8AC3E}">
        <p14:creationId xmlns:p14="http://schemas.microsoft.com/office/powerpoint/2010/main" val="1111818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900BE-E681-4EEC-B363-547DBE6E8FCA}"/>
              </a:ext>
            </a:extLst>
          </p:cNvPr>
          <p:cNvSpPr>
            <a:spLocks noGrp="1"/>
          </p:cNvSpPr>
          <p:nvPr>
            <p:ph type="title"/>
          </p:nvPr>
        </p:nvSpPr>
        <p:spPr>
          <a:xfrm>
            <a:off x="1020726" y="935668"/>
            <a:ext cx="7432151" cy="680485"/>
          </a:xfrm>
        </p:spPr>
        <p:txBody>
          <a:bodyPr>
            <a:normAutofit/>
          </a:bodyPr>
          <a:lstStyle/>
          <a:p>
            <a:r>
              <a:rPr lang="en-US" sz="3600" dirty="0">
                <a:solidFill>
                  <a:schemeClr val="bg1"/>
                </a:solidFill>
                <a:latin typeface="Sylfaen" panose="010A0502050306030303" pitchFamily="18" charset="0"/>
              </a:rPr>
              <a:t>Admin Login</a:t>
            </a:r>
            <a:endParaRPr lang="en-IN" sz="3600" dirty="0">
              <a:solidFill>
                <a:schemeClr val="bg1"/>
              </a:solidFill>
              <a:latin typeface="Sylfaen" panose="010A0502050306030303" pitchFamily="18" charset="0"/>
            </a:endParaRPr>
          </a:p>
        </p:txBody>
      </p:sp>
      <p:pic>
        <p:nvPicPr>
          <p:cNvPr id="6" name="Content Placeholder 5">
            <a:extLst>
              <a:ext uri="{FF2B5EF4-FFF2-40B4-BE49-F238E27FC236}">
                <a16:creationId xmlns:a16="http://schemas.microsoft.com/office/drawing/2014/main" id="{4BE83911-999C-4C22-9EFF-ED00F7CFD8A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1595625"/>
            <a:ext cx="4038600" cy="2964641"/>
          </a:xfrm>
        </p:spPr>
      </p:pic>
      <p:pic>
        <p:nvPicPr>
          <p:cNvPr id="8" name="Content Placeholder 7">
            <a:extLst>
              <a:ext uri="{FF2B5EF4-FFF2-40B4-BE49-F238E27FC236}">
                <a16:creationId xmlns:a16="http://schemas.microsoft.com/office/drawing/2014/main" id="{54B81691-E8B0-49E0-A3E0-6585AD1D30B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603691"/>
            <a:ext cx="4155558" cy="2968255"/>
          </a:xfrm>
        </p:spPr>
      </p:pic>
    </p:spTree>
    <p:extLst>
      <p:ext uri="{BB962C8B-B14F-4D97-AF65-F5344CB8AC3E}">
        <p14:creationId xmlns:p14="http://schemas.microsoft.com/office/powerpoint/2010/main" val="2990753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1E8BCFE-6040-4722-AD13-DE8D3CD2259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67422" y="1879918"/>
            <a:ext cx="3615073" cy="2957894"/>
          </a:xfrm>
        </p:spPr>
      </p:pic>
      <p:sp>
        <p:nvSpPr>
          <p:cNvPr id="10" name="TextBox 9">
            <a:extLst>
              <a:ext uri="{FF2B5EF4-FFF2-40B4-BE49-F238E27FC236}">
                <a16:creationId xmlns:a16="http://schemas.microsoft.com/office/drawing/2014/main" id="{B6970A2B-DA6D-4D91-9B86-D37E3E967B1E}"/>
              </a:ext>
            </a:extLst>
          </p:cNvPr>
          <p:cNvSpPr txBox="1"/>
          <p:nvPr/>
        </p:nvSpPr>
        <p:spPr>
          <a:xfrm>
            <a:off x="5454503" y="831156"/>
            <a:ext cx="3763926" cy="1048762"/>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When correct credentials are entered ,admin page will be displayed.</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FC270C4-F344-48B0-A621-3756C6546EF4}"/>
              </a:ext>
            </a:extLst>
          </p:cNvPr>
          <p:cNvPicPr>
            <a:picLocks noChangeAspect="1"/>
          </p:cNvPicPr>
          <p:nvPr/>
        </p:nvPicPr>
        <p:blipFill rotWithShape="1">
          <a:blip r:embed="rId3">
            <a:extLst>
              <a:ext uri="{28A0092B-C50C-407E-A947-70E740481C1C}">
                <a14:useLocalDpi xmlns:a14="http://schemas.microsoft.com/office/drawing/2010/main" val="0"/>
              </a:ext>
            </a:extLst>
          </a:blip>
          <a:srcRect r="2790" b="34285"/>
          <a:stretch/>
        </p:blipFill>
        <p:spPr>
          <a:xfrm>
            <a:off x="361506" y="1879918"/>
            <a:ext cx="4284922" cy="2957894"/>
          </a:xfrm>
          <a:prstGeom prst="rect">
            <a:avLst/>
          </a:prstGeom>
        </p:spPr>
      </p:pic>
      <p:sp>
        <p:nvSpPr>
          <p:cNvPr id="11" name="TextBox 10">
            <a:extLst>
              <a:ext uri="{FF2B5EF4-FFF2-40B4-BE49-F238E27FC236}">
                <a16:creationId xmlns:a16="http://schemas.microsoft.com/office/drawing/2014/main" id="{3106A9CD-1EB5-4A27-AC88-D35C165CCEF5}"/>
              </a:ext>
            </a:extLst>
          </p:cNvPr>
          <p:cNvSpPr txBox="1"/>
          <p:nvPr/>
        </p:nvSpPr>
        <p:spPr>
          <a:xfrm>
            <a:off x="233916" y="1031359"/>
            <a:ext cx="4338084" cy="646331"/>
          </a:xfrm>
          <a:prstGeom prst="rect">
            <a:avLst/>
          </a:prstGeom>
          <a:noFill/>
        </p:spPr>
        <p:txBody>
          <a:bodyPr wrap="square">
            <a:spAutoFit/>
          </a:bodyPr>
          <a:lstStyle/>
          <a:p>
            <a:r>
              <a:rPr lang="en-US" sz="1800" dirty="0">
                <a:solidFill>
                  <a:schemeClr val="bg1"/>
                </a:solidFill>
                <a:latin typeface="Times New Roman" panose="02020603050405020304" pitchFamily="18" charset="0"/>
                <a:cs typeface="Times New Roman" panose="02020603050405020304" pitchFamily="18" charset="0"/>
              </a:rPr>
              <a:t>When incorrect credentials are entered </a:t>
            </a:r>
            <a:r>
              <a:rPr lang="en-US" dirty="0">
                <a:solidFill>
                  <a:schemeClr val="bg1"/>
                </a:solidFill>
                <a:latin typeface="Times New Roman" panose="02020603050405020304" pitchFamily="18" charset="0"/>
                <a:cs typeface="Times New Roman" panose="02020603050405020304" pitchFamily="18" charset="0"/>
              </a:rPr>
              <a:t>,this</a:t>
            </a:r>
            <a:r>
              <a:rPr lang="en-US" sz="1800" dirty="0">
                <a:solidFill>
                  <a:schemeClr val="bg1"/>
                </a:solidFill>
                <a:latin typeface="Times New Roman" panose="02020603050405020304" pitchFamily="18" charset="0"/>
                <a:cs typeface="Times New Roman" panose="02020603050405020304" pitchFamily="18" charset="0"/>
              </a:rPr>
              <a:t> will be displayed.</a:t>
            </a:r>
            <a:endParaRPr lang="en-IN"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1472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7D15C-AB86-44D8-9161-2A7437FDC4CE}"/>
              </a:ext>
            </a:extLst>
          </p:cNvPr>
          <p:cNvSpPr>
            <a:spLocks noGrp="1"/>
          </p:cNvSpPr>
          <p:nvPr>
            <p:ph type="title"/>
          </p:nvPr>
        </p:nvSpPr>
        <p:spPr>
          <a:xfrm>
            <a:off x="6124353" y="248511"/>
            <a:ext cx="2562447" cy="857250"/>
          </a:xfrm>
        </p:spPr>
        <p:txBody>
          <a:bodyPr>
            <a:normAutofit/>
          </a:bodyPr>
          <a:lstStyle/>
          <a:p>
            <a:r>
              <a:rPr lang="en-US" sz="3600" dirty="0">
                <a:solidFill>
                  <a:schemeClr val="bg1"/>
                </a:solidFill>
                <a:latin typeface="Sylfaen" panose="010A0502050306030303" pitchFamily="18" charset="0"/>
              </a:rPr>
              <a:t>Issue Book</a:t>
            </a:r>
            <a:endParaRPr lang="en-IN" sz="3600" dirty="0">
              <a:solidFill>
                <a:schemeClr val="bg1"/>
              </a:solidFill>
              <a:latin typeface="Sylfaen" panose="010A0502050306030303" pitchFamily="18" charset="0"/>
            </a:endParaRPr>
          </a:p>
        </p:txBody>
      </p:sp>
      <p:pic>
        <p:nvPicPr>
          <p:cNvPr id="6" name="Content Placeholder 5">
            <a:extLst>
              <a:ext uri="{FF2B5EF4-FFF2-40B4-BE49-F238E27FC236}">
                <a16:creationId xmlns:a16="http://schemas.microsoft.com/office/drawing/2014/main" id="{AF1FBB19-A186-407D-9F62-ADD66BE75C2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0956" y="1381973"/>
            <a:ext cx="4164844" cy="2941273"/>
          </a:xfrm>
        </p:spPr>
      </p:pic>
      <p:pic>
        <p:nvPicPr>
          <p:cNvPr id="8" name="Content Placeholder 7">
            <a:extLst>
              <a:ext uri="{FF2B5EF4-FFF2-40B4-BE49-F238E27FC236}">
                <a16:creationId xmlns:a16="http://schemas.microsoft.com/office/drawing/2014/main" id="{E4CF1EF2-A3D7-49DD-BF93-2E06AABAAA3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52752" y="1387466"/>
            <a:ext cx="3934047" cy="2941273"/>
          </a:xfrm>
        </p:spPr>
      </p:pic>
    </p:spTree>
    <p:extLst>
      <p:ext uri="{BB962C8B-B14F-4D97-AF65-F5344CB8AC3E}">
        <p14:creationId xmlns:p14="http://schemas.microsoft.com/office/powerpoint/2010/main" val="2965611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715B6B1-1A8E-4378-A978-71921DB2A26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686093" y="1414141"/>
            <a:ext cx="2917973" cy="1110253"/>
          </a:xfrm>
        </p:spPr>
      </p:pic>
      <p:graphicFrame>
        <p:nvGraphicFramePr>
          <p:cNvPr id="8" name="Table 8">
            <a:extLst>
              <a:ext uri="{FF2B5EF4-FFF2-40B4-BE49-F238E27FC236}">
                <a16:creationId xmlns:a16="http://schemas.microsoft.com/office/drawing/2014/main" id="{AC3F8F48-8388-47B1-859C-3BDBEDB3E9C9}"/>
              </a:ext>
            </a:extLst>
          </p:cNvPr>
          <p:cNvGraphicFramePr>
            <a:graphicFrameLocks noGrp="1"/>
          </p:cNvGraphicFramePr>
          <p:nvPr>
            <p:ph sz="half" idx="2"/>
            <p:extLst>
              <p:ext uri="{D42A27DB-BD31-4B8C-83A1-F6EECF244321}">
                <p14:modId xmlns:p14="http://schemas.microsoft.com/office/powerpoint/2010/main" val="3083378570"/>
              </p:ext>
            </p:extLst>
          </p:nvPr>
        </p:nvGraphicFramePr>
        <p:xfrm>
          <a:off x="5943599" y="3657600"/>
          <a:ext cx="2743201" cy="799930"/>
        </p:xfrm>
        <a:graphic>
          <a:graphicData uri="http://schemas.openxmlformats.org/drawingml/2006/table">
            <a:tbl>
              <a:tblPr firstRow="1" bandRow="1">
                <a:tableStyleId>{5C22544A-7EE6-4342-B048-85BDC9FD1C3A}</a:tableStyleId>
              </a:tblPr>
              <a:tblGrid>
                <a:gridCol w="496414">
                  <a:extLst>
                    <a:ext uri="{9D8B030D-6E8A-4147-A177-3AD203B41FA5}">
                      <a16:colId xmlns:a16="http://schemas.microsoft.com/office/drawing/2014/main" val="2992030805"/>
                    </a:ext>
                  </a:extLst>
                </a:gridCol>
                <a:gridCol w="826801">
                  <a:extLst>
                    <a:ext uri="{9D8B030D-6E8A-4147-A177-3AD203B41FA5}">
                      <a16:colId xmlns:a16="http://schemas.microsoft.com/office/drawing/2014/main" val="4113519004"/>
                    </a:ext>
                  </a:extLst>
                </a:gridCol>
                <a:gridCol w="1419986">
                  <a:extLst>
                    <a:ext uri="{9D8B030D-6E8A-4147-A177-3AD203B41FA5}">
                      <a16:colId xmlns:a16="http://schemas.microsoft.com/office/drawing/2014/main" val="524287915"/>
                    </a:ext>
                  </a:extLst>
                </a:gridCol>
              </a:tblGrid>
              <a:tr h="427828">
                <a:tc>
                  <a:txBody>
                    <a:bodyPr/>
                    <a:lstStyle/>
                    <a:p>
                      <a:pPr algn="l" fontAlgn="b"/>
                      <a:r>
                        <a:rPr lang="en-IN" sz="2800" b="0" i="0" u="none" strike="noStrike" dirty="0">
                          <a:solidFill>
                            <a:srgbClr val="000000"/>
                          </a:solidFill>
                          <a:effectLst/>
                          <a:latin typeface="Calibri" panose="020F0502020204030204" pitchFamily="34" charset="0"/>
                        </a:rPr>
                        <a:t>bid</a:t>
                      </a:r>
                    </a:p>
                  </a:txBody>
                  <a:tcPr marL="9525" marR="9525" marT="9525" marB="0" anchor="b"/>
                </a:tc>
                <a:tc>
                  <a:txBody>
                    <a:bodyPr/>
                    <a:lstStyle/>
                    <a:p>
                      <a:pPr algn="l" fontAlgn="b"/>
                      <a:r>
                        <a:rPr lang="en-IN" sz="2800" b="0" i="0" u="none" strike="noStrike" dirty="0">
                          <a:solidFill>
                            <a:srgbClr val="000000"/>
                          </a:solidFill>
                          <a:effectLst/>
                          <a:latin typeface="Calibri" panose="020F0502020204030204" pitchFamily="34" charset="0"/>
                        </a:rPr>
                        <a:t>sreg</a:t>
                      </a:r>
                    </a:p>
                  </a:txBody>
                  <a:tcPr marL="9525" marR="9525" marT="9525" marB="0" anchor="b"/>
                </a:tc>
                <a:tc>
                  <a:txBody>
                    <a:bodyPr/>
                    <a:lstStyle/>
                    <a:p>
                      <a:pPr algn="l" fontAlgn="b"/>
                      <a:r>
                        <a:rPr lang="en-IN" sz="2800" b="0" i="0" u="none" strike="noStrike" dirty="0">
                          <a:solidFill>
                            <a:srgbClr val="000000"/>
                          </a:solidFill>
                          <a:effectLst/>
                          <a:latin typeface="Calibri" panose="020F0502020204030204" pitchFamily="34" charset="0"/>
                        </a:rPr>
                        <a:t>issued</a:t>
                      </a:r>
                    </a:p>
                  </a:txBody>
                  <a:tcPr marL="9525" marR="9525" marT="9525" marB="0" anchor="b"/>
                </a:tc>
                <a:extLst>
                  <a:ext uri="{0D108BD9-81ED-4DB2-BD59-A6C34878D82A}">
                    <a16:rowId xmlns:a16="http://schemas.microsoft.com/office/drawing/2014/main" val="630400098"/>
                  </a:ext>
                </a:extLst>
              </a:tr>
              <a:tr h="363685">
                <a:tc>
                  <a:txBody>
                    <a:bodyPr/>
                    <a:lstStyle/>
                    <a:p>
                      <a:pPr algn="r" fontAlgn="b"/>
                      <a:r>
                        <a:rPr lang="en-IN" sz="2000" b="0" i="0" u="none" strike="noStrike" dirty="0">
                          <a:solidFill>
                            <a:srgbClr val="FF0000"/>
                          </a:solidFill>
                          <a:effectLst/>
                          <a:latin typeface="Calibri" panose="020F0502020204030204" pitchFamily="34" charset="0"/>
                        </a:rPr>
                        <a:t>18</a:t>
                      </a:r>
                    </a:p>
                  </a:txBody>
                  <a:tcPr marL="9525" marR="9525" marT="9525" marB="0" anchor="b"/>
                </a:tc>
                <a:tc>
                  <a:txBody>
                    <a:bodyPr/>
                    <a:lstStyle/>
                    <a:p>
                      <a:pPr algn="l" fontAlgn="b"/>
                      <a:r>
                        <a:rPr lang="en-IN" sz="2000" b="0" i="0" u="none" strike="noStrike" dirty="0">
                          <a:solidFill>
                            <a:srgbClr val="FF0000"/>
                          </a:solidFill>
                          <a:effectLst/>
                          <a:latin typeface="Calibri" panose="020F0502020204030204" pitchFamily="34" charset="0"/>
                        </a:rPr>
                        <a:t>20S010</a:t>
                      </a:r>
                    </a:p>
                  </a:txBody>
                  <a:tcPr marL="9525" marR="9525" marT="9525" marB="0" anchor="b"/>
                </a:tc>
                <a:tc>
                  <a:txBody>
                    <a:bodyPr/>
                    <a:lstStyle/>
                    <a:p>
                      <a:pPr algn="r" fontAlgn="b"/>
                      <a:r>
                        <a:rPr lang="en-IN" sz="2000" b="0" i="0" u="none" strike="noStrike" dirty="0">
                          <a:solidFill>
                            <a:srgbClr val="FF0000"/>
                          </a:solidFill>
                          <a:effectLst/>
                          <a:latin typeface="Calibri" panose="020F0502020204030204" pitchFamily="34" charset="0"/>
                        </a:rPr>
                        <a:t>26-06-2022</a:t>
                      </a:r>
                    </a:p>
                  </a:txBody>
                  <a:tcPr marL="9525" marR="9525" marT="9525" marB="0" anchor="b"/>
                </a:tc>
                <a:extLst>
                  <a:ext uri="{0D108BD9-81ED-4DB2-BD59-A6C34878D82A}">
                    <a16:rowId xmlns:a16="http://schemas.microsoft.com/office/drawing/2014/main" val="4201404444"/>
                  </a:ext>
                </a:extLst>
              </a:tr>
            </a:tbl>
          </a:graphicData>
        </a:graphic>
      </p:graphicFrame>
      <p:sp>
        <p:nvSpPr>
          <p:cNvPr id="5" name="Title 1">
            <a:extLst>
              <a:ext uri="{FF2B5EF4-FFF2-40B4-BE49-F238E27FC236}">
                <a16:creationId xmlns:a16="http://schemas.microsoft.com/office/drawing/2014/main" id="{1A3480CB-D5B5-4319-B0D1-70A55F257CE0}"/>
              </a:ext>
            </a:extLst>
          </p:cNvPr>
          <p:cNvSpPr>
            <a:spLocks noGrp="1"/>
          </p:cNvSpPr>
          <p:nvPr>
            <p:ph type="title"/>
          </p:nvPr>
        </p:nvSpPr>
        <p:spPr>
          <a:xfrm>
            <a:off x="5603359" y="365477"/>
            <a:ext cx="3083442" cy="910438"/>
          </a:xfrm>
        </p:spPr>
        <p:txBody>
          <a:bodyPr>
            <a:normAutofit/>
          </a:bodyPr>
          <a:lstStyle/>
          <a:p>
            <a:r>
              <a:rPr lang="en-US" sz="3600" dirty="0">
                <a:solidFill>
                  <a:schemeClr val="bg1"/>
                </a:solidFill>
                <a:latin typeface="Sylfaen" panose="010A0502050306030303" pitchFamily="18" charset="0"/>
              </a:rPr>
              <a:t>Issue Book</a:t>
            </a:r>
            <a:endParaRPr lang="en-IN" sz="3600" dirty="0">
              <a:solidFill>
                <a:schemeClr val="bg1"/>
              </a:solidFill>
              <a:latin typeface="Sylfaen" panose="010A0502050306030303" pitchFamily="18" charset="0"/>
            </a:endParaRPr>
          </a:p>
        </p:txBody>
      </p:sp>
      <p:pic>
        <p:nvPicPr>
          <p:cNvPr id="10" name="Content Placeholder 7">
            <a:extLst>
              <a:ext uri="{FF2B5EF4-FFF2-40B4-BE49-F238E27FC236}">
                <a16:creationId xmlns:a16="http://schemas.microsoft.com/office/drawing/2014/main" id="{EEB1820E-AA00-401C-975C-0BB550375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85" y="1272563"/>
            <a:ext cx="3934047" cy="2941273"/>
          </a:xfrm>
          <a:prstGeom prst="rect">
            <a:avLst/>
          </a:prstGeom>
        </p:spPr>
      </p:pic>
      <p:cxnSp>
        <p:nvCxnSpPr>
          <p:cNvPr id="12" name="Straight Arrow Connector 11">
            <a:extLst>
              <a:ext uri="{FF2B5EF4-FFF2-40B4-BE49-F238E27FC236}">
                <a16:creationId xmlns:a16="http://schemas.microsoft.com/office/drawing/2014/main" id="{1C4C0514-82F1-4B28-B25F-C81E9E87ABBE}"/>
              </a:ext>
            </a:extLst>
          </p:cNvPr>
          <p:cNvCxnSpPr>
            <a:cxnSpLocks/>
          </p:cNvCxnSpPr>
          <p:nvPr/>
        </p:nvCxnSpPr>
        <p:spPr>
          <a:xfrm>
            <a:off x="4167964" y="1796902"/>
            <a:ext cx="1477927" cy="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663E2C74-9354-4FD3-ACF7-10B08840143A}"/>
              </a:ext>
            </a:extLst>
          </p:cNvPr>
          <p:cNvCxnSpPr/>
          <p:nvPr/>
        </p:nvCxnSpPr>
        <p:spPr>
          <a:xfrm>
            <a:off x="6943060" y="2524394"/>
            <a:ext cx="0" cy="1070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FF8B488-6DA3-42A6-85DA-5B4EC1742711}"/>
              </a:ext>
            </a:extLst>
          </p:cNvPr>
          <p:cNvSpPr txBox="1"/>
          <p:nvPr/>
        </p:nvSpPr>
        <p:spPr>
          <a:xfrm>
            <a:off x="2902688" y="4352062"/>
            <a:ext cx="3184451" cy="646331"/>
          </a:xfrm>
          <a:prstGeom prst="rect">
            <a:avLst/>
          </a:prstGeom>
          <a:noFill/>
        </p:spPr>
        <p:txBody>
          <a:bodyPr wrap="square" rtlCol="0">
            <a:spAutoFit/>
          </a:bodyPr>
          <a:lstStyle/>
          <a:p>
            <a:r>
              <a:rPr lang="en-US" dirty="0">
                <a:solidFill>
                  <a:schemeClr val="bg1"/>
                </a:solidFill>
              </a:rPr>
              <a:t>Entered data will be stored in database</a:t>
            </a:r>
            <a:endParaRPr lang="en-IN" dirty="0">
              <a:solidFill>
                <a:schemeClr val="bg1"/>
              </a:solidFill>
            </a:endParaRPr>
          </a:p>
        </p:txBody>
      </p:sp>
      <p:sp>
        <p:nvSpPr>
          <p:cNvPr id="11" name="TextBox 10">
            <a:extLst>
              <a:ext uri="{FF2B5EF4-FFF2-40B4-BE49-F238E27FC236}">
                <a16:creationId xmlns:a16="http://schemas.microsoft.com/office/drawing/2014/main" id="{EEA92444-F0CA-4DEF-8565-98BE5F56536C}"/>
              </a:ext>
            </a:extLst>
          </p:cNvPr>
          <p:cNvSpPr txBox="1"/>
          <p:nvPr/>
        </p:nvSpPr>
        <p:spPr>
          <a:xfrm>
            <a:off x="5858540" y="3253562"/>
            <a:ext cx="2676414" cy="369241"/>
          </a:xfrm>
          <a:prstGeom prst="rect">
            <a:avLst/>
          </a:prstGeom>
          <a:noFill/>
        </p:spPr>
        <p:txBody>
          <a:bodyPr wrap="square" rtlCol="0">
            <a:spAutoFit/>
          </a:bodyPr>
          <a:lstStyle/>
          <a:p>
            <a:r>
              <a:rPr lang="en-US" dirty="0">
                <a:solidFill>
                  <a:schemeClr val="bg1"/>
                </a:solidFill>
              </a:rPr>
              <a:t>status</a:t>
            </a:r>
            <a:endParaRPr lang="en-IN" dirty="0">
              <a:solidFill>
                <a:schemeClr val="bg1"/>
              </a:solidFill>
            </a:endParaRPr>
          </a:p>
        </p:txBody>
      </p:sp>
    </p:spTree>
    <p:extLst>
      <p:ext uri="{BB962C8B-B14F-4D97-AF65-F5344CB8AC3E}">
        <p14:creationId xmlns:p14="http://schemas.microsoft.com/office/powerpoint/2010/main" val="1569097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EE241-25FA-4BB1-AE56-A3BEC1195FD7}"/>
              </a:ext>
            </a:extLst>
          </p:cNvPr>
          <p:cNvSpPr>
            <a:spLocks noGrp="1"/>
          </p:cNvSpPr>
          <p:nvPr>
            <p:ph type="title"/>
          </p:nvPr>
        </p:nvSpPr>
        <p:spPr>
          <a:xfrm>
            <a:off x="6081823" y="159488"/>
            <a:ext cx="2604977" cy="903741"/>
          </a:xfrm>
        </p:spPr>
        <p:txBody>
          <a:bodyPr>
            <a:normAutofit/>
          </a:bodyPr>
          <a:lstStyle/>
          <a:p>
            <a:r>
              <a:rPr lang="en-US" sz="3600" dirty="0">
                <a:solidFill>
                  <a:schemeClr val="bg1"/>
                </a:solidFill>
                <a:latin typeface="Sylfaen" panose="010A0502050306030303" pitchFamily="18" charset="0"/>
              </a:rPr>
              <a:t>Add Book</a:t>
            </a:r>
            <a:endParaRPr lang="en-IN" sz="3600" dirty="0">
              <a:latin typeface="Sylfaen" panose="010A0502050306030303" pitchFamily="18" charset="0"/>
            </a:endParaRPr>
          </a:p>
        </p:txBody>
      </p:sp>
      <p:pic>
        <p:nvPicPr>
          <p:cNvPr id="5" name="Content Placeholder 8">
            <a:extLst>
              <a:ext uri="{FF2B5EF4-FFF2-40B4-BE49-F238E27FC236}">
                <a16:creationId xmlns:a16="http://schemas.microsoft.com/office/drawing/2014/main" id="{A59A53CD-25CA-4214-9A90-B7567B0AEB2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199" y="1200150"/>
            <a:ext cx="4038599" cy="3394075"/>
          </a:xfrm>
        </p:spPr>
      </p:pic>
      <p:pic>
        <p:nvPicPr>
          <p:cNvPr id="6" name="Content Placeholder 5">
            <a:extLst>
              <a:ext uri="{FF2B5EF4-FFF2-40B4-BE49-F238E27FC236}">
                <a16:creationId xmlns:a16="http://schemas.microsoft.com/office/drawing/2014/main" id="{C0087320-5078-4F50-8D4E-1B270FC82780}"/>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393" r="51854" b="-36277"/>
          <a:stretch/>
        </p:blipFill>
        <p:spPr>
          <a:xfrm>
            <a:off x="4859079" y="1200150"/>
            <a:ext cx="3827721" cy="4594594"/>
          </a:xfrm>
          <a:prstGeom prst="rect">
            <a:avLst/>
          </a:prstGeom>
        </p:spPr>
      </p:pic>
    </p:spTree>
    <p:extLst>
      <p:ext uri="{BB962C8B-B14F-4D97-AF65-F5344CB8AC3E}">
        <p14:creationId xmlns:p14="http://schemas.microsoft.com/office/powerpoint/2010/main" val="3632568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974B3-0D2F-4400-B31B-912114EB49E3}"/>
              </a:ext>
            </a:extLst>
          </p:cNvPr>
          <p:cNvSpPr>
            <a:spLocks noGrp="1"/>
          </p:cNvSpPr>
          <p:nvPr>
            <p:ph type="title"/>
          </p:nvPr>
        </p:nvSpPr>
        <p:spPr>
          <a:xfrm>
            <a:off x="6169545" y="267001"/>
            <a:ext cx="2819399" cy="857250"/>
          </a:xfrm>
        </p:spPr>
        <p:txBody>
          <a:bodyPr>
            <a:normAutofit/>
          </a:bodyPr>
          <a:lstStyle/>
          <a:p>
            <a:r>
              <a:rPr lang="en-US" sz="3600" dirty="0">
                <a:solidFill>
                  <a:schemeClr val="bg1"/>
                </a:solidFill>
                <a:latin typeface="Sylfaen" panose="010A0502050306030303" pitchFamily="18" charset="0"/>
              </a:rPr>
              <a:t>Add Book</a:t>
            </a:r>
            <a:endParaRPr lang="en-IN" sz="3600" dirty="0">
              <a:latin typeface="Sylfaen" panose="010A0502050306030303" pitchFamily="18" charset="0"/>
            </a:endParaRPr>
          </a:p>
        </p:txBody>
      </p:sp>
      <p:pic>
        <p:nvPicPr>
          <p:cNvPr id="5" name="Content Placeholder 5">
            <a:extLst>
              <a:ext uri="{FF2B5EF4-FFF2-40B4-BE49-F238E27FC236}">
                <a16:creationId xmlns:a16="http://schemas.microsoft.com/office/drawing/2014/main" id="{3980A9D8-8CFC-4655-9AEB-0777B16B6424}"/>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588" t="2239" r="52659" b="6604"/>
          <a:stretch/>
        </p:blipFill>
        <p:spPr>
          <a:xfrm>
            <a:off x="4572000" y="1257201"/>
            <a:ext cx="4038600" cy="2456786"/>
          </a:xfrm>
          <a:prstGeom prst="rect">
            <a:avLst/>
          </a:prstGeom>
        </p:spPr>
      </p:pic>
      <p:graphicFrame>
        <p:nvGraphicFramePr>
          <p:cNvPr id="6" name="Table 5">
            <a:extLst>
              <a:ext uri="{FF2B5EF4-FFF2-40B4-BE49-F238E27FC236}">
                <a16:creationId xmlns:a16="http://schemas.microsoft.com/office/drawing/2014/main" id="{E4BB0C5E-21DE-430E-B2F1-82F4E20DD2E5}"/>
              </a:ext>
            </a:extLst>
          </p:cNvPr>
          <p:cNvGraphicFramePr>
            <a:graphicFrameLocks/>
          </p:cNvGraphicFramePr>
          <p:nvPr>
            <p:extLst>
              <p:ext uri="{D42A27DB-BD31-4B8C-83A1-F6EECF244321}">
                <p14:modId xmlns:p14="http://schemas.microsoft.com/office/powerpoint/2010/main" val="2148593457"/>
              </p:ext>
            </p:extLst>
          </p:nvPr>
        </p:nvGraphicFramePr>
        <p:xfrm>
          <a:off x="1497422" y="3905515"/>
          <a:ext cx="7113178" cy="772310"/>
        </p:xfrm>
        <a:graphic>
          <a:graphicData uri="http://schemas.openxmlformats.org/drawingml/2006/table">
            <a:tbl>
              <a:tblPr firstRow="1" bandRow="1">
                <a:tableStyleId>{5C22544A-7EE6-4342-B048-85BDC9FD1C3A}</a:tableStyleId>
              </a:tblPr>
              <a:tblGrid>
                <a:gridCol w="2450910">
                  <a:extLst>
                    <a:ext uri="{9D8B030D-6E8A-4147-A177-3AD203B41FA5}">
                      <a16:colId xmlns:a16="http://schemas.microsoft.com/office/drawing/2014/main" val="234119321"/>
                    </a:ext>
                  </a:extLst>
                </a:gridCol>
                <a:gridCol w="598081">
                  <a:extLst>
                    <a:ext uri="{9D8B030D-6E8A-4147-A177-3AD203B41FA5}">
                      <a16:colId xmlns:a16="http://schemas.microsoft.com/office/drawing/2014/main" val="3628080604"/>
                    </a:ext>
                  </a:extLst>
                </a:gridCol>
                <a:gridCol w="1115419">
                  <a:extLst>
                    <a:ext uri="{9D8B030D-6E8A-4147-A177-3AD203B41FA5}">
                      <a16:colId xmlns:a16="http://schemas.microsoft.com/office/drawing/2014/main" val="2318313411"/>
                    </a:ext>
                  </a:extLst>
                </a:gridCol>
                <a:gridCol w="736455">
                  <a:extLst>
                    <a:ext uri="{9D8B030D-6E8A-4147-A177-3AD203B41FA5}">
                      <a16:colId xmlns:a16="http://schemas.microsoft.com/office/drawing/2014/main" val="4252843283"/>
                    </a:ext>
                  </a:extLst>
                </a:gridCol>
                <a:gridCol w="946871">
                  <a:extLst>
                    <a:ext uri="{9D8B030D-6E8A-4147-A177-3AD203B41FA5}">
                      <a16:colId xmlns:a16="http://schemas.microsoft.com/office/drawing/2014/main" val="1327453973"/>
                    </a:ext>
                  </a:extLst>
                </a:gridCol>
                <a:gridCol w="865044">
                  <a:extLst>
                    <a:ext uri="{9D8B030D-6E8A-4147-A177-3AD203B41FA5}">
                      <a16:colId xmlns:a16="http://schemas.microsoft.com/office/drawing/2014/main" val="3736830174"/>
                    </a:ext>
                  </a:extLst>
                </a:gridCol>
                <a:gridCol w="400398">
                  <a:extLst>
                    <a:ext uri="{9D8B030D-6E8A-4147-A177-3AD203B41FA5}">
                      <a16:colId xmlns:a16="http://schemas.microsoft.com/office/drawing/2014/main" val="3920751359"/>
                    </a:ext>
                  </a:extLst>
                </a:gridCol>
              </a:tblGrid>
              <a:tr h="386155">
                <a:tc>
                  <a:txBody>
                    <a:bodyPr/>
                    <a:lstStyle/>
                    <a:p>
                      <a:pPr algn="l" fontAlgn="b"/>
                      <a:r>
                        <a:rPr lang="en-IN" sz="1800" b="0" i="0" u="none" strike="noStrike" dirty="0">
                          <a:solidFill>
                            <a:srgbClr val="000000"/>
                          </a:solidFill>
                          <a:effectLst/>
                          <a:latin typeface="Calibri" panose="020F0502020204030204" pitchFamily="34" charset="0"/>
                        </a:rPr>
                        <a:t>btittle</a:t>
                      </a:r>
                    </a:p>
                  </a:txBody>
                  <a:tcPr marL="9525" marR="9525" marT="9525" marB="0" anchor="b"/>
                </a:tc>
                <a:tc>
                  <a:txBody>
                    <a:bodyPr/>
                    <a:lstStyle/>
                    <a:p>
                      <a:pPr algn="l" fontAlgn="b"/>
                      <a:r>
                        <a:rPr lang="en-IN" sz="1800" b="0" i="0" u="none" strike="noStrike" dirty="0">
                          <a:solidFill>
                            <a:srgbClr val="000000"/>
                          </a:solidFill>
                          <a:effectLst/>
                          <a:latin typeface="Calibri" panose="020F0502020204030204" pitchFamily="34" charset="0"/>
                        </a:rPr>
                        <a:t>bid</a:t>
                      </a:r>
                    </a:p>
                  </a:txBody>
                  <a:tcPr marL="9525" marR="9525" marT="9525" marB="0" anchor="b"/>
                </a:tc>
                <a:tc>
                  <a:txBody>
                    <a:bodyPr/>
                    <a:lstStyle/>
                    <a:p>
                      <a:pPr algn="l" fontAlgn="b"/>
                      <a:r>
                        <a:rPr lang="en-IN" sz="1800" b="0" i="0" u="none" strike="noStrike" dirty="0">
                          <a:solidFill>
                            <a:srgbClr val="000000"/>
                          </a:solidFill>
                          <a:effectLst/>
                          <a:latin typeface="Calibri" panose="020F0502020204030204" pitchFamily="34" charset="0"/>
                        </a:rPr>
                        <a:t>bcategory</a:t>
                      </a:r>
                    </a:p>
                  </a:txBody>
                  <a:tcPr marL="9525" marR="9525" marT="9525" marB="0" anchor="b"/>
                </a:tc>
                <a:tc>
                  <a:txBody>
                    <a:bodyPr/>
                    <a:lstStyle/>
                    <a:p>
                      <a:pPr algn="l" fontAlgn="b"/>
                      <a:r>
                        <a:rPr lang="en-IN" sz="1800" b="0" i="0" u="none" strike="noStrike" dirty="0">
                          <a:solidFill>
                            <a:srgbClr val="000000"/>
                          </a:solidFill>
                          <a:effectLst/>
                          <a:latin typeface="Calibri" panose="020F0502020204030204" pitchFamily="34" charset="0"/>
                        </a:rPr>
                        <a:t>bprice</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bauthor</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bedition</a:t>
                      </a:r>
                    </a:p>
                  </a:txBody>
                  <a:tcPr marL="9525" marR="9525" marT="9525" marB="0" anchor="b"/>
                </a:tc>
                <a:tc>
                  <a:txBody>
                    <a:bodyPr/>
                    <a:lstStyle/>
                    <a:p>
                      <a:pPr algn="l" fontAlgn="b"/>
                      <a:r>
                        <a:rPr lang="en-IN" sz="1800" b="0" i="0" u="none" strike="noStrike" dirty="0">
                          <a:solidFill>
                            <a:srgbClr val="000000"/>
                          </a:solidFill>
                          <a:effectLst/>
                          <a:latin typeface="Calibri" panose="020F0502020204030204" pitchFamily="34" charset="0"/>
                        </a:rPr>
                        <a:t>pid</a:t>
                      </a:r>
                    </a:p>
                  </a:txBody>
                  <a:tcPr marL="9525" marR="9525" marT="9525" marB="0" anchor="b"/>
                </a:tc>
                <a:extLst>
                  <a:ext uri="{0D108BD9-81ED-4DB2-BD59-A6C34878D82A}">
                    <a16:rowId xmlns:a16="http://schemas.microsoft.com/office/drawing/2014/main" val="2929749180"/>
                  </a:ext>
                </a:extLst>
              </a:tr>
              <a:tr h="386155">
                <a:tc>
                  <a:txBody>
                    <a:bodyPr/>
                    <a:lstStyle/>
                    <a:p>
                      <a:pPr algn="l" fontAlgn="b"/>
                      <a:r>
                        <a:rPr lang="en-IN" sz="1800" b="0" i="0" u="none" strike="noStrike" dirty="0">
                          <a:solidFill>
                            <a:srgbClr val="FF0000"/>
                          </a:solidFill>
                          <a:effectLst/>
                          <a:latin typeface="Calibri" panose="020F0502020204030204" pitchFamily="34" charset="0"/>
                        </a:rPr>
                        <a:t>Architecture of Computer</a:t>
                      </a:r>
                    </a:p>
                  </a:txBody>
                  <a:tcPr marL="9525" marR="9525" marT="9525" marB="0" anchor="b"/>
                </a:tc>
                <a:tc>
                  <a:txBody>
                    <a:bodyPr/>
                    <a:lstStyle/>
                    <a:p>
                      <a:pPr algn="r" fontAlgn="b"/>
                      <a:r>
                        <a:rPr lang="en-IN" sz="1800" b="0" i="0" u="none" strike="noStrike" dirty="0">
                          <a:solidFill>
                            <a:srgbClr val="FF0000"/>
                          </a:solidFill>
                          <a:effectLst/>
                          <a:latin typeface="Calibri" panose="020F0502020204030204" pitchFamily="34" charset="0"/>
                        </a:rPr>
                        <a:t>21</a:t>
                      </a:r>
                    </a:p>
                  </a:txBody>
                  <a:tcPr marL="9525" marR="9525" marT="9525" marB="0" anchor="b"/>
                </a:tc>
                <a:tc>
                  <a:txBody>
                    <a:bodyPr/>
                    <a:lstStyle/>
                    <a:p>
                      <a:pPr algn="l" fontAlgn="b"/>
                      <a:r>
                        <a:rPr lang="en-IN" sz="1800" b="0" i="0" u="none" strike="noStrike" dirty="0">
                          <a:solidFill>
                            <a:srgbClr val="FF0000"/>
                          </a:solidFill>
                          <a:effectLst/>
                          <a:latin typeface="Calibri" panose="020F0502020204030204" pitchFamily="34" charset="0"/>
                        </a:rPr>
                        <a:t>coa</a:t>
                      </a:r>
                    </a:p>
                  </a:txBody>
                  <a:tcPr marL="9525" marR="9525" marT="9525" marB="0" anchor="b"/>
                </a:tc>
                <a:tc>
                  <a:txBody>
                    <a:bodyPr/>
                    <a:lstStyle/>
                    <a:p>
                      <a:pPr algn="r" fontAlgn="b"/>
                      <a:r>
                        <a:rPr lang="en-IN" sz="1800" b="0" i="0" u="none" strike="noStrike" dirty="0">
                          <a:solidFill>
                            <a:srgbClr val="FF0000"/>
                          </a:solidFill>
                          <a:effectLst/>
                          <a:latin typeface="Calibri" panose="020F0502020204030204" pitchFamily="34" charset="0"/>
                        </a:rPr>
                        <a:t>440</a:t>
                      </a:r>
                    </a:p>
                  </a:txBody>
                  <a:tcPr marL="9525" marR="9525" marT="9525" marB="0" anchor="b"/>
                </a:tc>
                <a:tc>
                  <a:txBody>
                    <a:bodyPr/>
                    <a:lstStyle/>
                    <a:p>
                      <a:pPr algn="l" fontAlgn="b"/>
                      <a:r>
                        <a:rPr lang="en-IN" sz="1800" b="0" i="0" u="none" strike="noStrike" dirty="0">
                          <a:solidFill>
                            <a:srgbClr val="FF0000"/>
                          </a:solidFill>
                          <a:effectLst/>
                          <a:latin typeface="Calibri" panose="020F0502020204030204" pitchFamily="34" charset="0"/>
                        </a:rPr>
                        <a:t>Ron</a:t>
                      </a:r>
                    </a:p>
                  </a:txBody>
                  <a:tcPr marL="9525" marR="9525" marT="9525" marB="0" anchor="b"/>
                </a:tc>
                <a:tc>
                  <a:txBody>
                    <a:bodyPr/>
                    <a:lstStyle/>
                    <a:p>
                      <a:pPr algn="r" fontAlgn="b"/>
                      <a:r>
                        <a:rPr lang="en-IN" sz="1800" b="0" i="0" u="none" strike="noStrike" dirty="0">
                          <a:solidFill>
                            <a:srgbClr val="FF0000"/>
                          </a:solidFill>
                          <a:effectLst/>
                          <a:latin typeface="Calibri" panose="020F0502020204030204" pitchFamily="34" charset="0"/>
                        </a:rPr>
                        <a:t>5</a:t>
                      </a:r>
                    </a:p>
                  </a:txBody>
                  <a:tcPr marL="9525" marR="9525" marT="9525" marB="0" anchor="b"/>
                </a:tc>
                <a:tc>
                  <a:txBody>
                    <a:bodyPr/>
                    <a:lstStyle/>
                    <a:p>
                      <a:pPr algn="r" fontAlgn="b"/>
                      <a:r>
                        <a:rPr lang="en-IN" sz="1800" b="0" i="0" u="none" strike="noStrike" dirty="0">
                          <a:solidFill>
                            <a:srgbClr val="FF0000"/>
                          </a:solidFill>
                          <a:effectLst/>
                          <a:latin typeface="Calibri" panose="020F0502020204030204" pitchFamily="34" charset="0"/>
                        </a:rPr>
                        <a:t>20</a:t>
                      </a:r>
                    </a:p>
                  </a:txBody>
                  <a:tcPr marL="9525" marR="9525" marT="9525" marB="0" anchor="b"/>
                </a:tc>
                <a:extLst>
                  <a:ext uri="{0D108BD9-81ED-4DB2-BD59-A6C34878D82A}">
                    <a16:rowId xmlns:a16="http://schemas.microsoft.com/office/drawing/2014/main" val="2657181410"/>
                  </a:ext>
                </a:extLst>
              </a:tr>
            </a:tbl>
          </a:graphicData>
        </a:graphic>
      </p:graphicFrame>
      <p:sp>
        <p:nvSpPr>
          <p:cNvPr id="7" name="TextBox 6">
            <a:extLst>
              <a:ext uri="{FF2B5EF4-FFF2-40B4-BE49-F238E27FC236}">
                <a16:creationId xmlns:a16="http://schemas.microsoft.com/office/drawing/2014/main" id="{132F6A84-7731-440F-A27B-A91E96DCBD0B}"/>
              </a:ext>
            </a:extLst>
          </p:cNvPr>
          <p:cNvSpPr txBox="1"/>
          <p:nvPr/>
        </p:nvSpPr>
        <p:spPr>
          <a:xfrm>
            <a:off x="1031358" y="2977117"/>
            <a:ext cx="3168505" cy="649375"/>
          </a:xfrm>
          <a:prstGeom prst="rect">
            <a:avLst/>
          </a:prstGeom>
          <a:noFill/>
        </p:spPr>
        <p:txBody>
          <a:bodyPr wrap="square" rtlCol="0">
            <a:spAutoFit/>
          </a:bodyPr>
          <a:lstStyle/>
          <a:p>
            <a:r>
              <a:rPr lang="en-US" dirty="0">
                <a:solidFill>
                  <a:schemeClr val="bg1"/>
                </a:solidFill>
              </a:rPr>
              <a:t>Entered data will be stored in database</a:t>
            </a:r>
            <a:endParaRPr lang="en-IN" dirty="0">
              <a:solidFill>
                <a:schemeClr val="bg1"/>
              </a:solidFill>
            </a:endParaRPr>
          </a:p>
        </p:txBody>
      </p:sp>
      <p:sp>
        <p:nvSpPr>
          <p:cNvPr id="3" name="TextBox 2">
            <a:extLst>
              <a:ext uri="{FF2B5EF4-FFF2-40B4-BE49-F238E27FC236}">
                <a16:creationId xmlns:a16="http://schemas.microsoft.com/office/drawing/2014/main" id="{BC0B16ED-DD79-41C6-BCA3-29CD5B795375}"/>
              </a:ext>
            </a:extLst>
          </p:cNvPr>
          <p:cNvSpPr txBox="1"/>
          <p:nvPr/>
        </p:nvSpPr>
        <p:spPr>
          <a:xfrm>
            <a:off x="1382235" y="3608451"/>
            <a:ext cx="2817628" cy="338554"/>
          </a:xfrm>
          <a:prstGeom prst="rect">
            <a:avLst/>
          </a:prstGeom>
          <a:noFill/>
        </p:spPr>
        <p:txBody>
          <a:bodyPr wrap="square" rtlCol="0">
            <a:spAutoFit/>
          </a:bodyPr>
          <a:lstStyle/>
          <a:p>
            <a:r>
              <a:rPr lang="en-US" sz="1600" dirty="0">
                <a:solidFill>
                  <a:schemeClr val="bg1"/>
                </a:solidFill>
              </a:rPr>
              <a:t>book</a:t>
            </a:r>
            <a:endParaRPr lang="en-IN" sz="1600" dirty="0">
              <a:solidFill>
                <a:schemeClr val="bg1"/>
              </a:solidFill>
            </a:endParaRPr>
          </a:p>
        </p:txBody>
      </p:sp>
    </p:spTree>
    <p:extLst>
      <p:ext uri="{BB962C8B-B14F-4D97-AF65-F5344CB8AC3E}">
        <p14:creationId xmlns:p14="http://schemas.microsoft.com/office/powerpoint/2010/main" val="2866729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D749E-2259-46CB-941D-50A5261C1BE5}"/>
              </a:ext>
            </a:extLst>
          </p:cNvPr>
          <p:cNvSpPr>
            <a:spLocks noGrp="1"/>
          </p:cNvSpPr>
          <p:nvPr>
            <p:ph type="title"/>
          </p:nvPr>
        </p:nvSpPr>
        <p:spPr>
          <a:xfrm>
            <a:off x="5167424" y="333330"/>
            <a:ext cx="3700130" cy="903741"/>
          </a:xfrm>
        </p:spPr>
        <p:txBody>
          <a:bodyPr>
            <a:normAutofit/>
          </a:bodyPr>
          <a:lstStyle/>
          <a:p>
            <a:r>
              <a:rPr lang="en-US" sz="3600" dirty="0">
                <a:solidFill>
                  <a:schemeClr val="bg1"/>
                </a:solidFill>
                <a:latin typeface="Sylfaen" panose="010A0502050306030303" pitchFamily="18" charset="0"/>
              </a:rPr>
              <a:t>Add publisher</a:t>
            </a:r>
            <a:endParaRPr lang="en-IN" sz="3600" dirty="0">
              <a:solidFill>
                <a:schemeClr val="bg1"/>
              </a:solidFill>
              <a:latin typeface="Sylfaen" panose="010A0502050306030303" pitchFamily="18" charset="0"/>
            </a:endParaRPr>
          </a:p>
        </p:txBody>
      </p:sp>
      <p:pic>
        <p:nvPicPr>
          <p:cNvPr id="6" name="Content Placeholder 5">
            <a:extLst>
              <a:ext uri="{FF2B5EF4-FFF2-40B4-BE49-F238E27FC236}">
                <a16:creationId xmlns:a16="http://schemas.microsoft.com/office/drawing/2014/main" id="{F79C953D-71FC-408A-B0BB-23D68DA3800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0753" y="1287279"/>
            <a:ext cx="4295553" cy="3576432"/>
          </a:xfrm>
        </p:spPr>
      </p:pic>
      <p:pic>
        <p:nvPicPr>
          <p:cNvPr id="12" name="Content Placeholder 11">
            <a:extLst>
              <a:ext uri="{FF2B5EF4-FFF2-40B4-BE49-F238E27FC236}">
                <a16:creationId xmlns:a16="http://schemas.microsoft.com/office/drawing/2014/main" id="{F13DD34A-D38F-4D78-A32B-AC8657372AE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95254" y="1200151"/>
            <a:ext cx="4072300" cy="3673817"/>
          </a:xfrm>
        </p:spPr>
      </p:pic>
    </p:spTree>
    <p:extLst>
      <p:ext uri="{BB962C8B-B14F-4D97-AF65-F5344CB8AC3E}">
        <p14:creationId xmlns:p14="http://schemas.microsoft.com/office/powerpoint/2010/main" val="2082620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488C337F-6719-B298-27C5-28C4D3A91C10}"/>
              </a:ext>
            </a:extLst>
          </p:cNvPr>
          <p:cNvSpPr>
            <a:spLocks noGrp="1"/>
          </p:cNvSpPr>
          <p:nvPr>
            <p:ph type="title"/>
          </p:nvPr>
        </p:nvSpPr>
        <p:spPr>
          <a:xfrm>
            <a:off x="449825" y="1001298"/>
            <a:ext cx="8259098" cy="763526"/>
          </a:xfrm>
        </p:spPr>
        <p:txBody>
          <a:bodyPr>
            <a:normAutofit/>
          </a:bodyPr>
          <a:lstStyle/>
          <a:p>
            <a:pPr algn="just"/>
            <a:r>
              <a:rPr lang="en-IN" sz="4000">
                <a:latin typeface="Times New Roman" panose="02020603050405020304" pitchFamily="18" charset="0"/>
                <a:cs typeface="Times New Roman" panose="02020603050405020304" pitchFamily="18" charset="0"/>
              </a:rPr>
              <a:t>Contents</a:t>
            </a:r>
          </a:p>
        </p:txBody>
      </p:sp>
      <p:sp useBgFill="1">
        <p:nvSpPr>
          <p:cNvPr id="3" name="Content Placeholder 2">
            <a:extLst>
              <a:ext uri="{FF2B5EF4-FFF2-40B4-BE49-F238E27FC236}">
                <a16:creationId xmlns:a16="http://schemas.microsoft.com/office/drawing/2014/main" id="{7B7D985F-47CB-56BC-0E67-8079030DF827}"/>
              </a:ext>
            </a:extLst>
          </p:cNvPr>
          <p:cNvSpPr>
            <a:spLocks noGrp="1"/>
          </p:cNvSpPr>
          <p:nvPr>
            <p:ph idx="1"/>
          </p:nvPr>
        </p:nvSpPr>
        <p:spPr>
          <a:xfrm>
            <a:off x="464574" y="1679763"/>
            <a:ext cx="8244349" cy="3200399"/>
          </a:xfrm>
        </p:spPr>
        <p:txBody>
          <a:bodyPr>
            <a:normAutofit fontScale="92500" lnSpcReduction="10000"/>
          </a:bodyPr>
          <a:lstStyle/>
          <a:p>
            <a:r>
              <a:rPr lang="en-US" dirty="0"/>
              <a:t>I</a:t>
            </a:r>
            <a:r>
              <a:rPr lang="en-IN" dirty="0"/>
              <a:t>ntroduction</a:t>
            </a:r>
          </a:p>
          <a:p>
            <a:r>
              <a:rPr lang="en-IN" dirty="0"/>
              <a:t>Problem statement</a:t>
            </a:r>
          </a:p>
          <a:p>
            <a:r>
              <a:rPr lang="en-IN" dirty="0"/>
              <a:t>Solution</a:t>
            </a:r>
          </a:p>
          <a:p>
            <a:r>
              <a:rPr lang="en-IN" dirty="0"/>
              <a:t>Features of Project</a:t>
            </a:r>
          </a:p>
          <a:p>
            <a:r>
              <a:rPr lang="en-IN" dirty="0"/>
              <a:t>Requirements</a:t>
            </a:r>
          </a:p>
          <a:p>
            <a:r>
              <a:rPr lang="en-IN" dirty="0"/>
              <a:t>Interfaces and database tables</a:t>
            </a:r>
          </a:p>
          <a:p>
            <a:r>
              <a:rPr lang="en-IN" dirty="0"/>
              <a:t>conclusion</a:t>
            </a:r>
          </a:p>
          <a:p>
            <a:endParaRPr lang="en-IN" dirty="0"/>
          </a:p>
          <a:p>
            <a:endParaRPr lang="en-IN" dirty="0"/>
          </a:p>
        </p:txBody>
      </p:sp>
    </p:spTree>
    <p:extLst>
      <p:ext uri="{BB962C8B-B14F-4D97-AF65-F5344CB8AC3E}">
        <p14:creationId xmlns:p14="http://schemas.microsoft.com/office/powerpoint/2010/main" val="1616178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D749E-2259-46CB-941D-50A5261C1BE5}"/>
              </a:ext>
            </a:extLst>
          </p:cNvPr>
          <p:cNvSpPr>
            <a:spLocks noGrp="1"/>
          </p:cNvSpPr>
          <p:nvPr>
            <p:ph type="title"/>
          </p:nvPr>
        </p:nvSpPr>
        <p:spPr>
          <a:xfrm>
            <a:off x="5167424" y="333330"/>
            <a:ext cx="3700130" cy="903741"/>
          </a:xfrm>
        </p:spPr>
        <p:txBody>
          <a:bodyPr>
            <a:normAutofit/>
          </a:bodyPr>
          <a:lstStyle/>
          <a:p>
            <a:r>
              <a:rPr lang="en-US" sz="3600" dirty="0">
                <a:solidFill>
                  <a:schemeClr val="bg1"/>
                </a:solidFill>
                <a:latin typeface="Sylfaen" panose="010A0502050306030303" pitchFamily="18" charset="0"/>
              </a:rPr>
              <a:t>Add publisher</a:t>
            </a:r>
            <a:endParaRPr lang="en-IN" sz="3600" dirty="0">
              <a:solidFill>
                <a:schemeClr val="bg1"/>
              </a:solidFill>
              <a:latin typeface="Sylfaen" panose="010A0502050306030303" pitchFamily="18" charset="0"/>
            </a:endParaRPr>
          </a:p>
        </p:txBody>
      </p:sp>
      <p:pic>
        <p:nvPicPr>
          <p:cNvPr id="12" name="Content Placeholder 11">
            <a:extLst>
              <a:ext uri="{FF2B5EF4-FFF2-40B4-BE49-F238E27FC236}">
                <a16:creationId xmlns:a16="http://schemas.microsoft.com/office/drawing/2014/main" id="{F13DD34A-D38F-4D78-A32B-AC8657372AE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7200" y="1200152"/>
            <a:ext cx="3806456" cy="3433986"/>
          </a:xfrm>
        </p:spPr>
      </p:pic>
      <p:graphicFrame>
        <p:nvGraphicFramePr>
          <p:cNvPr id="5" name="Table 6">
            <a:extLst>
              <a:ext uri="{FF2B5EF4-FFF2-40B4-BE49-F238E27FC236}">
                <a16:creationId xmlns:a16="http://schemas.microsoft.com/office/drawing/2014/main" id="{16D94A14-E37C-4C32-91B0-A29360127253}"/>
              </a:ext>
            </a:extLst>
          </p:cNvPr>
          <p:cNvGraphicFramePr>
            <a:graphicFrameLocks noGrp="1"/>
          </p:cNvGraphicFramePr>
          <p:nvPr>
            <p:extLst>
              <p:ext uri="{D42A27DB-BD31-4B8C-83A1-F6EECF244321}">
                <p14:modId xmlns:p14="http://schemas.microsoft.com/office/powerpoint/2010/main" val="1204683698"/>
              </p:ext>
            </p:extLst>
          </p:nvPr>
        </p:nvGraphicFramePr>
        <p:xfrm>
          <a:off x="4880346" y="2442978"/>
          <a:ext cx="4089991" cy="1112520"/>
        </p:xfrm>
        <a:graphic>
          <a:graphicData uri="http://schemas.openxmlformats.org/drawingml/2006/table">
            <a:tbl>
              <a:tblPr firstRow="1" bandRow="1">
                <a:tableStyleId>{5C22544A-7EE6-4342-B048-85BDC9FD1C3A}</a:tableStyleId>
              </a:tblPr>
              <a:tblGrid>
                <a:gridCol w="428006">
                  <a:extLst>
                    <a:ext uri="{9D8B030D-6E8A-4147-A177-3AD203B41FA5}">
                      <a16:colId xmlns:a16="http://schemas.microsoft.com/office/drawing/2014/main" val="2364913198"/>
                    </a:ext>
                  </a:extLst>
                </a:gridCol>
                <a:gridCol w="2755583">
                  <a:extLst>
                    <a:ext uri="{9D8B030D-6E8A-4147-A177-3AD203B41FA5}">
                      <a16:colId xmlns:a16="http://schemas.microsoft.com/office/drawing/2014/main" val="245212051"/>
                    </a:ext>
                  </a:extLst>
                </a:gridCol>
                <a:gridCol w="906402">
                  <a:extLst>
                    <a:ext uri="{9D8B030D-6E8A-4147-A177-3AD203B41FA5}">
                      <a16:colId xmlns:a16="http://schemas.microsoft.com/office/drawing/2014/main" val="4179224228"/>
                    </a:ext>
                  </a:extLst>
                </a:gridCol>
              </a:tblGrid>
              <a:tr h="370840">
                <a:tc>
                  <a:txBody>
                    <a:bodyPr/>
                    <a:lstStyle/>
                    <a:p>
                      <a:pPr algn="l" fontAlgn="b"/>
                      <a:r>
                        <a:rPr lang="en-IN" sz="1800" b="0" i="0" u="none" strike="noStrike" dirty="0">
                          <a:solidFill>
                            <a:srgbClr val="000000"/>
                          </a:solidFill>
                          <a:effectLst/>
                          <a:latin typeface="Calibri" panose="020F0502020204030204" pitchFamily="34" charset="0"/>
                        </a:rPr>
                        <a:t>pid</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paddress</a:t>
                      </a:r>
                    </a:p>
                  </a:txBody>
                  <a:tcPr marL="9525" marR="9525" marT="9525" marB="0" anchor="b"/>
                </a:tc>
                <a:tc>
                  <a:txBody>
                    <a:bodyPr/>
                    <a:lstStyle/>
                    <a:p>
                      <a:pPr algn="l" fontAlgn="b"/>
                      <a:r>
                        <a:rPr lang="en-IN" sz="1800" b="0" i="0" u="none" strike="noStrike" dirty="0">
                          <a:solidFill>
                            <a:srgbClr val="000000"/>
                          </a:solidFill>
                          <a:effectLst/>
                          <a:latin typeface="Calibri" panose="020F0502020204030204" pitchFamily="34" charset="0"/>
                        </a:rPr>
                        <a:t>pname</a:t>
                      </a:r>
                    </a:p>
                  </a:txBody>
                  <a:tcPr marL="9525" marR="9525" marT="9525" marB="0" anchor="b"/>
                </a:tc>
                <a:extLst>
                  <a:ext uri="{0D108BD9-81ED-4DB2-BD59-A6C34878D82A}">
                    <a16:rowId xmlns:a16="http://schemas.microsoft.com/office/drawing/2014/main" val="1186464670"/>
                  </a:ext>
                </a:extLst>
              </a:tr>
              <a:tr h="370840">
                <a:tc>
                  <a:txBody>
                    <a:bodyPr/>
                    <a:lstStyle/>
                    <a:p>
                      <a:pPr algn="r" fontAlgn="b"/>
                      <a:r>
                        <a:rPr lang="en-IN" sz="1800" b="0" i="0" u="none" strike="noStrike" dirty="0">
                          <a:solidFill>
                            <a:srgbClr val="000000"/>
                          </a:solidFill>
                          <a:effectLst/>
                          <a:latin typeface="Calibri" panose="020F0502020204030204" pitchFamily="34" charset="0"/>
                        </a:rPr>
                        <a:t>8</a:t>
                      </a:r>
                    </a:p>
                  </a:txBody>
                  <a:tcPr marL="9525" marR="9525" marT="9525" marB="0" anchor="b"/>
                </a:tc>
                <a:tc>
                  <a:txBody>
                    <a:bodyPr/>
                    <a:lstStyle/>
                    <a:p>
                      <a:pPr algn="l" fontAlgn="b"/>
                      <a:r>
                        <a:rPr lang="en-IN" sz="1800" b="0" i="0" u="none" strike="noStrike" dirty="0">
                          <a:solidFill>
                            <a:srgbClr val="000000"/>
                          </a:solidFill>
                          <a:effectLst/>
                          <a:latin typeface="Calibri" panose="020F0502020204030204" pitchFamily="34" charset="0"/>
                        </a:rPr>
                        <a:t>Gandhichowk,12-10-6,Tenali</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Banish</a:t>
                      </a:r>
                    </a:p>
                  </a:txBody>
                  <a:tcPr marL="9525" marR="9525" marT="9525" marB="0" anchor="b"/>
                </a:tc>
                <a:extLst>
                  <a:ext uri="{0D108BD9-81ED-4DB2-BD59-A6C34878D82A}">
                    <a16:rowId xmlns:a16="http://schemas.microsoft.com/office/drawing/2014/main" val="528639778"/>
                  </a:ext>
                </a:extLst>
              </a:tr>
              <a:tr h="370840">
                <a:tc>
                  <a:txBody>
                    <a:bodyPr/>
                    <a:lstStyle/>
                    <a:p>
                      <a:pPr algn="r" fontAlgn="b"/>
                      <a:r>
                        <a:rPr lang="en-US" sz="1800" b="0" i="0" u="none" strike="noStrike" dirty="0">
                          <a:solidFill>
                            <a:srgbClr val="FF0000"/>
                          </a:solidFill>
                          <a:effectLst/>
                          <a:latin typeface="Calibri" panose="020F0502020204030204" pitchFamily="34" charset="0"/>
                        </a:rPr>
                        <a:t>2</a:t>
                      </a:r>
                      <a:r>
                        <a:rPr lang="en-IN" sz="18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l" fontAlgn="b"/>
                      <a:r>
                        <a:rPr lang="en-US" sz="1800" b="0" i="0" u="none" strike="noStrike" dirty="0">
                          <a:solidFill>
                            <a:srgbClr val="FF0000"/>
                          </a:solidFill>
                          <a:effectLst/>
                          <a:latin typeface="Calibri" panose="020F0502020204030204" pitchFamily="34" charset="0"/>
                        </a:rPr>
                        <a:t>delhi</a:t>
                      </a:r>
                      <a:endParaRPr lang="en-IN"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b="0" i="0" u="none" strike="noStrike" dirty="0">
                          <a:solidFill>
                            <a:srgbClr val="FF0000"/>
                          </a:solidFill>
                          <a:effectLst/>
                          <a:latin typeface="Calibri" panose="020F0502020204030204" pitchFamily="34" charset="0"/>
                        </a:rPr>
                        <a:t>lillyjones</a:t>
                      </a:r>
                      <a:endParaRPr lang="en-IN" sz="1800" b="0"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89087424"/>
                  </a:ext>
                </a:extLst>
              </a:tr>
            </a:tbl>
          </a:graphicData>
        </a:graphic>
      </p:graphicFrame>
      <p:cxnSp>
        <p:nvCxnSpPr>
          <p:cNvPr id="9" name="Straight Arrow Connector 8">
            <a:extLst>
              <a:ext uri="{FF2B5EF4-FFF2-40B4-BE49-F238E27FC236}">
                <a16:creationId xmlns:a16="http://schemas.microsoft.com/office/drawing/2014/main" id="{E53360D7-D695-44F7-91BF-D613435FD18E}"/>
              </a:ext>
            </a:extLst>
          </p:cNvPr>
          <p:cNvCxnSpPr/>
          <p:nvPr/>
        </p:nvCxnSpPr>
        <p:spPr>
          <a:xfrm>
            <a:off x="4263656" y="3168502"/>
            <a:ext cx="5316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C1DA566-A0DF-412B-965A-4E8F683BF27A}"/>
              </a:ext>
            </a:extLst>
          </p:cNvPr>
          <p:cNvSpPr txBox="1"/>
          <p:nvPr/>
        </p:nvSpPr>
        <p:spPr>
          <a:xfrm>
            <a:off x="5167424" y="3806456"/>
            <a:ext cx="3168505" cy="649375"/>
          </a:xfrm>
          <a:prstGeom prst="rect">
            <a:avLst/>
          </a:prstGeom>
          <a:noFill/>
        </p:spPr>
        <p:txBody>
          <a:bodyPr wrap="square" rtlCol="0">
            <a:spAutoFit/>
          </a:bodyPr>
          <a:lstStyle/>
          <a:p>
            <a:r>
              <a:rPr lang="en-US" dirty="0">
                <a:solidFill>
                  <a:schemeClr val="bg1"/>
                </a:solidFill>
              </a:rPr>
              <a:t>Entered data will be stored in database</a:t>
            </a:r>
            <a:endParaRPr lang="en-IN" dirty="0">
              <a:solidFill>
                <a:schemeClr val="bg1"/>
              </a:solidFill>
            </a:endParaRPr>
          </a:p>
        </p:txBody>
      </p:sp>
      <p:sp>
        <p:nvSpPr>
          <p:cNvPr id="3" name="TextBox 2">
            <a:extLst>
              <a:ext uri="{FF2B5EF4-FFF2-40B4-BE49-F238E27FC236}">
                <a16:creationId xmlns:a16="http://schemas.microsoft.com/office/drawing/2014/main" id="{34E3CC31-EEDC-4B86-8AD9-C0B8AC130B8B}"/>
              </a:ext>
            </a:extLst>
          </p:cNvPr>
          <p:cNvSpPr txBox="1"/>
          <p:nvPr/>
        </p:nvSpPr>
        <p:spPr>
          <a:xfrm>
            <a:off x="4837814" y="2094614"/>
            <a:ext cx="3253563" cy="369332"/>
          </a:xfrm>
          <a:prstGeom prst="rect">
            <a:avLst/>
          </a:prstGeom>
          <a:noFill/>
        </p:spPr>
        <p:txBody>
          <a:bodyPr wrap="square" rtlCol="0">
            <a:spAutoFit/>
          </a:bodyPr>
          <a:lstStyle/>
          <a:p>
            <a:r>
              <a:rPr lang="en-US" dirty="0">
                <a:solidFill>
                  <a:schemeClr val="bg1"/>
                </a:solidFill>
              </a:rPr>
              <a:t>publisher</a:t>
            </a:r>
            <a:endParaRPr lang="en-IN" dirty="0">
              <a:solidFill>
                <a:schemeClr val="bg1"/>
              </a:solidFill>
            </a:endParaRPr>
          </a:p>
        </p:txBody>
      </p:sp>
    </p:spTree>
    <p:extLst>
      <p:ext uri="{BB962C8B-B14F-4D97-AF65-F5344CB8AC3E}">
        <p14:creationId xmlns:p14="http://schemas.microsoft.com/office/powerpoint/2010/main" val="1069276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6E7D-B803-4695-B1D5-95DAC9EAC2EF}"/>
              </a:ext>
            </a:extLst>
          </p:cNvPr>
          <p:cNvSpPr>
            <a:spLocks noGrp="1"/>
          </p:cNvSpPr>
          <p:nvPr>
            <p:ph type="title"/>
          </p:nvPr>
        </p:nvSpPr>
        <p:spPr>
          <a:xfrm>
            <a:off x="4912242" y="574159"/>
            <a:ext cx="4114799" cy="616662"/>
          </a:xfrm>
        </p:spPr>
        <p:txBody>
          <a:bodyPr>
            <a:noAutofit/>
          </a:bodyPr>
          <a:lstStyle/>
          <a:p>
            <a:r>
              <a:rPr lang="en-IN" sz="3600" dirty="0">
                <a:solidFill>
                  <a:schemeClr val="bg1"/>
                </a:solidFill>
                <a:latin typeface="Sylfaen" panose="010A0502050306030303" pitchFamily="18" charset="0"/>
              </a:rPr>
              <a:t>Return Book</a:t>
            </a:r>
          </a:p>
        </p:txBody>
      </p:sp>
      <p:pic>
        <p:nvPicPr>
          <p:cNvPr id="5" name="Content Placeholder 4"/>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l="1" t="9354" r="54237" b="26578"/>
          <a:stretch/>
        </p:blipFill>
        <p:spPr>
          <a:xfrm>
            <a:off x="214189" y="1521181"/>
            <a:ext cx="3953774" cy="3103982"/>
          </a:xfrm>
        </p:spPr>
      </p:pic>
      <p:pic>
        <p:nvPicPr>
          <p:cNvPr id="6" name="Content Placeholder 5"/>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28913" t="16675" r="27716" b="28867"/>
          <a:stretch/>
        </p:blipFill>
        <p:spPr>
          <a:xfrm>
            <a:off x="4561370" y="1521180"/>
            <a:ext cx="4380613" cy="3084571"/>
          </a:xfrm>
        </p:spPr>
      </p:pic>
    </p:spTree>
    <p:extLst>
      <p:ext uri="{BB962C8B-B14F-4D97-AF65-F5344CB8AC3E}">
        <p14:creationId xmlns:p14="http://schemas.microsoft.com/office/powerpoint/2010/main" val="251548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6E7D-B803-4695-B1D5-95DAC9EAC2EF}"/>
              </a:ext>
            </a:extLst>
          </p:cNvPr>
          <p:cNvSpPr>
            <a:spLocks noGrp="1"/>
          </p:cNvSpPr>
          <p:nvPr>
            <p:ph type="title"/>
          </p:nvPr>
        </p:nvSpPr>
        <p:spPr>
          <a:xfrm>
            <a:off x="4912242" y="574159"/>
            <a:ext cx="4114799" cy="616662"/>
          </a:xfrm>
        </p:spPr>
        <p:txBody>
          <a:bodyPr>
            <a:noAutofit/>
          </a:bodyPr>
          <a:lstStyle/>
          <a:p>
            <a:r>
              <a:rPr lang="en-IN" sz="3600" dirty="0">
                <a:solidFill>
                  <a:schemeClr val="bg1"/>
                </a:solidFill>
                <a:latin typeface="Sylfaen" panose="010A0502050306030303" pitchFamily="18" charset="0"/>
              </a:rPr>
              <a:t>Return Book</a:t>
            </a:r>
          </a:p>
        </p:txBody>
      </p:sp>
      <p:pic>
        <p:nvPicPr>
          <p:cNvPr id="6" name="Content Placeholder 5"/>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28913" t="16675" r="27716" b="28867"/>
          <a:stretch/>
        </p:blipFill>
        <p:spPr>
          <a:xfrm>
            <a:off x="276449" y="1340426"/>
            <a:ext cx="4380613" cy="3084571"/>
          </a:xfrm>
        </p:spPr>
      </p:pic>
      <p:graphicFrame>
        <p:nvGraphicFramePr>
          <p:cNvPr id="7" name="Table 8">
            <a:extLst>
              <a:ext uri="{FF2B5EF4-FFF2-40B4-BE49-F238E27FC236}">
                <a16:creationId xmlns:a16="http://schemas.microsoft.com/office/drawing/2014/main" id="{F93CCC05-D72A-4165-8111-FCDA2AD15235}"/>
              </a:ext>
            </a:extLst>
          </p:cNvPr>
          <p:cNvGraphicFramePr>
            <a:graphicFrameLocks/>
          </p:cNvGraphicFramePr>
          <p:nvPr>
            <p:extLst>
              <p:ext uri="{D42A27DB-BD31-4B8C-83A1-F6EECF244321}">
                <p14:modId xmlns:p14="http://schemas.microsoft.com/office/powerpoint/2010/main" val="3971361615"/>
              </p:ext>
            </p:extLst>
          </p:nvPr>
        </p:nvGraphicFramePr>
        <p:xfrm>
          <a:off x="5762846" y="2171785"/>
          <a:ext cx="2775098" cy="799930"/>
        </p:xfrm>
        <a:graphic>
          <a:graphicData uri="http://schemas.openxmlformats.org/drawingml/2006/table">
            <a:tbl>
              <a:tblPr firstRow="1" bandRow="1">
                <a:tableStyleId>{5C22544A-7EE6-4342-B048-85BDC9FD1C3A}</a:tableStyleId>
              </a:tblPr>
              <a:tblGrid>
                <a:gridCol w="502186">
                  <a:extLst>
                    <a:ext uri="{9D8B030D-6E8A-4147-A177-3AD203B41FA5}">
                      <a16:colId xmlns:a16="http://schemas.microsoft.com/office/drawing/2014/main" val="2992030805"/>
                    </a:ext>
                  </a:extLst>
                </a:gridCol>
                <a:gridCol w="836415">
                  <a:extLst>
                    <a:ext uri="{9D8B030D-6E8A-4147-A177-3AD203B41FA5}">
                      <a16:colId xmlns:a16="http://schemas.microsoft.com/office/drawing/2014/main" val="4113519004"/>
                    </a:ext>
                  </a:extLst>
                </a:gridCol>
                <a:gridCol w="1436497">
                  <a:extLst>
                    <a:ext uri="{9D8B030D-6E8A-4147-A177-3AD203B41FA5}">
                      <a16:colId xmlns:a16="http://schemas.microsoft.com/office/drawing/2014/main" val="524287915"/>
                    </a:ext>
                  </a:extLst>
                </a:gridCol>
              </a:tblGrid>
              <a:tr h="427828">
                <a:tc>
                  <a:txBody>
                    <a:bodyPr/>
                    <a:lstStyle/>
                    <a:p>
                      <a:pPr algn="l" fontAlgn="b"/>
                      <a:r>
                        <a:rPr lang="en-IN" sz="2800" b="0" i="0" u="none" strike="noStrike" dirty="0">
                          <a:solidFill>
                            <a:srgbClr val="000000"/>
                          </a:solidFill>
                          <a:effectLst/>
                          <a:latin typeface="Calibri" panose="020F0502020204030204" pitchFamily="34" charset="0"/>
                        </a:rPr>
                        <a:t>bid</a:t>
                      </a:r>
                    </a:p>
                  </a:txBody>
                  <a:tcPr marL="9525" marR="9525" marT="9525" marB="0" anchor="b"/>
                </a:tc>
                <a:tc>
                  <a:txBody>
                    <a:bodyPr/>
                    <a:lstStyle/>
                    <a:p>
                      <a:pPr algn="l" fontAlgn="b"/>
                      <a:r>
                        <a:rPr lang="en-IN" sz="2800" b="0" i="0" u="none" strike="noStrike" dirty="0">
                          <a:solidFill>
                            <a:srgbClr val="000000"/>
                          </a:solidFill>
                          <a:effectLst/>
                          <a:latin typeface="Calibri" panose="020F0502020204030204" pitchFamily="34" charset="0"/>
                        </a:rPr>
                        <a:t>sreg</a:t>
                      </a:r>
                    </a:p>
                  </a:txBody>
                  <a:tcPr marL="9525" marR="9525" marT="9525" marB="0" anchor="b"/>
                </a:tc>
                <a:tc>
                  <a:txBody>
                    <a:bodyPr/>
                    <a:lstStyle/>
                    <a:p>
                      <a:pPr algn="l" fontAlgn="b"/>
                      <a:r>
                        <a:rPr lang="en-IN" sz="2800" b="0" i="0" u="none" strike="noStrike" dirty="0">
                          <a:solidFill>
                            <a:srgbClr val="000000"/>
                          </a:solidFill>
                          <a:effectLst/>
                          <a:latin typeface="Calibri" panose="020F0502020204030204" pitchFamily="34" charset="0"/>
                        </a:rPr>
                        <a:t>issued</a:t>
                      </a:r>
                    </a:p>
                  </a:txBody>
                  <a:tcPr marL="9525" marR="9525" marT="9525" marB="0" anchor="b"/>
                </a:tc>
                <a:extLst>
                  <a:ext uri="{0D108BD9-81ED-4DB2-BD59-A6C34878D82A}">
                    <a16:rowId xmlns:a16="http://schemas.microsoft.com/office/drawing/2014/main" val="630400098"/>
                  </a:ext>
                </a:extLst>
              </a:tr>
              <a:tr h="363685">
                <a:tc>
                  <a:txBody>
                    <a:bodyPr/>
                    <a:lstStyle/>
                    <a:p>
                      <a:pPr algn="r" fontAlgn="b"/>
                      <a:r>
                        <a:rPr lang="en-US" sz="2000" b="0" i="0" u="none" strike="noStrike" dirty="0">
                          <a:solidFill>
                            <a:srgbClr val="FF0000"/>
                          </a:solidFill>
                          <a:effectLst/>
                          <a:latin typeface="Calibri" panose="020F0502020204030204" pitchFamily="34" charset="0"/>
                        </a:rPr>
                        <a:t>2</a:t>
                      </a:r>
                      <a:r>
                        <a:rPr lang="en-IN" sz="2000" b="0" i="0" u="none" strike="noStrike" dirty="0">
                          <a:solidFill>
                            <a:srgbClr val="FF0000"/>
                          </a:solidFill>
                          <a:effectLst/>
                          <a:latin typeface="Calibri" panose="020F0502020204030204" pitchFamily="34" charset="0"/>
                        </a:rPr>
                        <a:t>1</a:t>
                      </a:r>
                    </a:p>
                  </a:txBody>
                  <a:tcPr marL="9525" marR="9525" marT="9525" marB="0" anchor="b"/>
                </a:tc>
                <a:tc>
                  <a:txBody>
                    <a:bodyPr/>
                    <a:lstStyle/>
                    <a:p>
                      <a:pPr algn="l" fontAlgn="b"/>
                      <a:r>
                        <a:rPr lang="en-IN" sz="2000" b="0" i="0" u="none" strike="noStrike" dirty="0">
                          <a:solidFill>
                            <a:srgbClr val="FF0000"/>
                          </a:solidFill>
                          <a:effectLst/>
                          <a:latin typeface="Calibri" panose="020F0502020204030204" pitchFamily="34" charset="0"/>
                        </a:rPr>
                        <a:t>20S011</a:t>
                      </a:r>
                    </a:p>
                  </a:txBody>
                  <a:tcPr marL="9525" marR="9525" marT="9525" marB="0" anchor="b"/>
                </a:tc>
                <a:tc>
                  <a:txBody>
                    <a:bodyPr/>
                    <a:lstStyle/>
                    <a:p>
                      <a:pPr algn="r" fontAlgn="b"/>
                      <a:r>
                        <a:rPr lang="en-IN" sz="2000" b="0" i="0" u="none" strike="noStrike" dirty="0">
                          <a:solidFill>
                            <a:srgbClr val="FF0000"/>
                          </a:solidFill>
                          <a:effectLst/>
                          <a:latin typeface="Calibri" panose="020F0502020204030204" pitchFamily="34" charset="0"/>
                        </a:rPr>
                        <a:t>27-06-2022</a:t>
                      </a:r>
                    </a:p>
                  </a:txBody>
                  <a:tcPr marL="9525" marR="9525" marT="9525" marB="0" anchor="b"/>
                </a:tc>
                <a:extLst>
                  <a:ext uri="{0D108BD9-81ED-4DB2-BD59-A6C34878D82A}">
                    <a16:rowId xmlns:a16="http://schemas.microsoft.com/office/drawing/2014/main" val="4201404444"/>
                  </a:ext>
                </a:extLst>
              </a:tr>
            </a:tbl>
          </a:graphicData>
        </a:graphic>
      </p:graphicFrame>
      <p:cxnSp>
        <p:nvCxnSpPr>
          <p:cNvPr id="9" name="Straight Arrow Connector 8">
            <a:extLst>
              <a:ext uri="{FF2B5EF4-FFF2-40B4-BE49-F238E27FC236}">
                <a16:creationId xmlns:a16="http://schemas.microsoft.com/office/drawing/2014/main" id="{74934BE2-542E-4EDC-B3DE-B193186E38DA}"/>
              </a:ext>
            </a:extLst>
          </p:cNvPr>
          <p:cNvCxnSpPr>
            <a:cxnSpLocks/>
          </p:cNvCxnSpPr>
          <p:nvPr/>
        </p:nvCxnSpPr>
        <p:spPr>
          <a:xfrm>
            <a:off x="4667689" y="2413591"/>
            <a:ext cx="10313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5C8F12-6321-4A81-B582-C260D8DFE4F9}"/>
              </a:ext>
            </a:extLst>
          </p:cNvPr>
          <p:cNvSpPr txBox="1"/>
          <p:nvPr/>
        </p:nvSpPr>
        <p:spPr>
          <a:xfrm>
            <a:off x="5443869" y="3327992"/>
            <a:ext cx="3423682" cy="646331"/>
          </a:xfrm>
          <a:prstGeom prst="rect">
            <a:avLst/>
          </a:prstGeom>
          <a:noFill/>
        </p:spPr>
        <p:txBody>
          <a:bodyPr wrap="square" rtlCol="0">
            <a:spAutoFit/>
          </a:bodyPr>
          <a:lstStyle/>
          <a:p>
            <a:r>
              <a:rPr lang="en-US" dirty="0">
                <a:solidFill>
                  <a:schemeClr val="bg1"/>
                </a:solidFill>
              </a:rPr>
              <a:t>Record related to the entered data will be deleted from database</a:t>
            </a:r>
            <a:endParaRPr lang="en-IN" dirty="0">
              <a:solidFill>
                <a:schemeClr val="bg1"/>
              </a:solidFill>
            </a:endParaRPr>
          </a:p>
        </p:txBody>
      </p:sp>
      <p:sp>
        <p:nvSpPr>
          <p:cNvPr id="8" name="TextBox 7">
            <a:extLst>
              <a:ext uri="{FF2B5EF4-FFF2-40B4-BE49-F238E27FC236}">
                <a16:creationId xmlns:a16="http://schemas.microsoft.com/office/drawing/2014/main" id="{8D57A9D3-DBA0-4CA1-93AF-F73F37010B6A}"/>
              </a:ext>
            </a:extLst>
          </p:cNvPr>
          <p:cNvSpPr txBox="1"/>
          <p:nvPr/>
        </p:nvSpPr>
        <p:spPr>
          <a:xfrm>
            <a:off x="5631434" y="1815508"/>
            <a:ext cx="2676414" cy="369241"/>
          </a:xfrm>
          <a:prstGeom prst="rect">
            <a:avLst/>
          </a:prstGeom>
          <a:noFill/>
        </p:spPr>
        <p:txBody>
          <a:bodyPr wrap="square" rtlCol="0">
            <a:spAutoFit/>
          </a:bodyPr>
          <a:lstStyle/>
          <a:p>
            <a:r>
              <a:rPr lang="en-US" dirty="0">
                <a:solidFill>
                  <a:schemeClr val="bg1"/>
                </a:solidFill>
              </a:rPr>
              <a:t>status</a:t>
            </a:r>
            <a:endParaRPr lang="en-IN" dirty="0">
              <a:solidFill>
                <a:schemeClr val="bg1"/>
              </a:solidFill>
            </a:endParaRPr>
          </a:p>
        </p:txBody>
      </p:sp>
    </p:spTree>
    <p:extLst>
      <p:ext uri="{BB962C8B-B14F-4D97-AF65-F5344CB8AC3E}">
        <p14:creationId xmlns:p14="http://schemas.microsoft.com/office/powerpoint/2010/main" val="1278805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0E5C8-B60D-448B-90ED-474DAECE6CB0}"/>
              </a:ext>
            </a:extLst>
          </p:cNvPr>
          <p:cNvSpPr>
            <a:spLocks noGrp="1"/>
          </p:cNvSpPr>
          <p:nvPr>
            <p:ph type="title"/>
          </p:nvPr>
        </p:nvSpPr>
        <p:spPr>
          <a:xfrm>
            <a:off x="4469434" y="574170"/>
            <a:ext cx="4461923" cy="861210"/>
          </a:xfrm>
        </p:spPr>
        <p:txBody>
          <a:bodyPr>
            <a:normAutofit/>
          </a:bodyPr>
          <a:lstStyle/>
          <a:p>
            <a:r>
              <a:rPr lang="en-US" sz="3600" dirty="0">
                <a:solidFill>
                  <a:schemeClr val="bg1"/>
                </a:solidFill>
                <a:latin typeface="Sylfaen" panose="010A0502050306030303" pitchFamily="18" charset="0"/>
              </a:rPr>
              <a:t>Admin Registration</a:t>
            </a:r>
            <a:endParaRPr lang="en-IN" sz="3600" dirty="0">
              <a:solidFill>
                <a:schemeClr val="bg1"/>
              </a:solidFill>
              <a:latin typeface="Sylfaen" panose="010A0502050306030303" pitchFamily="18" charset="0"/>
            </a:endParaRPr>
          </a:p>
        </p:txBody>
      </p:sp>
      <p:pic>
        <p:nvPicPr>
          <p:cNvPr id="5" name="Content Placeholder 4"/>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t="9811" r="55232" b="35731"/>
          <a:stretch/>
        </p:blipFill>
        <p:spPr>
          <a:xfrm>
            <a:off x="335839" y="1547032"/>
            <a:ext cx="4461923" cy="3266603"/>
          </a:xfrm>
        </p:spPr>
      </p:pic>
      <p:pic>
        <p:nvPicPr>
          <p:cNvPr id="6" name="Content Placeholder 5"/>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47369" t="13370" r="8685" b="16420"/>
          <a:stretch/>
        </p:blipFill>
        <p:spPr>
          <a:xfrm>
            <a:off x="5114260" y="1547033"/>
            <a:ext cx="3751171" cy="3266603"/>
          </a:xfrm>
        </p:spPr>
      </p:pic>
    </p:spTree>
    <p:extLst>
      <p:ext uri="{BB962C8B-B14F-4D97-AF65-F5344CB8AC3E}">
        <p14:creationId xmlns:p14="http://schemas.microsoft.com/office/powerpoint/2010/main" val="2008035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0E5C8-B60D-448B-90ED-474DAECE6CB0}"/>
              </a:ext>
            </a:extLst>
          </p:cNvPr>
          <p:cNvSpPr>
            <a:spLocks noGrp="1"/>
          </p:cNvSpPr>
          <p:nvPr>
            <p:ph type="title"/>
          </p:nvPr>
        </p:nvSpPr>
        <p:spPr>
          <a:xfrm>
            <a:off x="4461832" y="694064"/>
            <a:ext cx="4469526" cy="851486"/>
          </a:xfrm>
        </p:spPr>
        <p:txBody>
          <a:bodyPr>
            <a:normAutofit/>
          </a:bodyPr>
          <a:lstStyle/>
          <a:p>
            <a:r>
              <a:rPr lang="en-US" sz="3600" dirty="0">
                <a:solidFill>
                  <a:schemeClr val="bg1"/>
                </a:solidFill>
                <a:latin typeface="Sylfaen" panose="010A0502050306030303" pitchFamily="18" charset="0"/>
              </a:rPr>
              <a:t>Admin Registration</a:t>
            </a:r>
            <a:endParaRPr lang="en-IN" sz="3600" dirty="0">
              <a:solidFill>
                <a:schemeClr val="bg1"/>
              </a:solidFill>
              <a:latin typeface="Sylfaen" panose="010A0502050306030303" pitchFamily="18" charset="0"/>
            </a:endParaRPr>
          </a:p>
        </p:txBody>
      </p:sp>
      <p:pic>
        <p:nvPicPr>
          <p:cNvPr id="6" name="Content Placeholder 5"/>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47369" t="13370" r="8685" b="16420"/>
          <a:stretch/>
        </p:blipFill>
        <p:spPr>
          <a:xfrm>
            <a:off x="1201478" y="1172330"/>
            <a:ext cx="3214020" cy="2798840"/>
          </a:xfrm>
        </p:spPr>
      </p:pic>
      <p:graphicFrame>
        <p:nvGraphicFramePr>
          <p:cNvPr id="7" name="Table 7">
            <a:extLst>
              <a:ext uri="{FF2B5EF4-FFF2-40B4-BE49-F238E27FC236}">
                <a16:creationId xmlns:a16="http://schemas.microsoft.com/office/drawing/2014/main" id="{539064C6-9E03-4ECF-AB61-9EE1EDB4C87D}"/>
              </a:ext>
            </a:extLst>
          </p:cNvPr>
          <p:cNvGraphicFramePr>
            <a:graphicFrameLocks noGrp="1"/>
          </p:cNvGraphicFramePr>
          <p:nvPr>
            <p:extLst>
              <p:ext uri="{D42A27DB-BD31-4B8C-83A1-F6EECF244321}">
                <p14:modId xmlns:p14="http://schemas.microsoft.com/office/powerpoint/2010/main" val="2559282582"/>
              </p:ext>
            </p:extLst>
          </p:nvPr>
        </p:nvGraphicFramePr>
        <p:xfrm>
          <a:off x="1189822" y="4263528"/>
          <a:ext cx="6922818" cy="639434"/>
        </p:xfrm>
        <a:graphic>
          <a:graphicData uri="http://schemas.openxmlformats.org/drawingml/2006/table">
            <a:tbl>
              <a:tblPr firstRow="1" bandRow="1">
                <a:tableStyleId>{5C22544A-7EE6-4342-B048-85BDC9FD1C3A}</a:tableStyleId>
              </a:tblPr>
              <a:tblGrid>
                <a:gridCol w="1149087">
                  <a:extLst>
                    <a:ext uri="{9D8B030D-6E8A-4147-A177-3AD203B41FA5}">
                      <a16:colId xmlns:a16="http://schemas.microsoft.com/office/drawing/2014/main" val="2836519883"/>
                    </a:ext>
                  </a:extLst>
                </a:gridCol>
                <a:gridCol w="1239653">
                  <a:extLst>
                    <a:ext uri="{9D8B030D-6E8A-4147-A177-3AD203B41FA5}">
                      <a16:colId xmlns:a16="http://schemas.microsoft.com/office/drawing/2014/main" val="2354431652"/>
                    </a:ext>
                  </a:extLst>
                </a:gridCol>
                <a:gridCol w="1273616">
                  <a:extLst>
                    <a:ext uri="{9D8B030D-6E8A-4147-A177-3AD203B41FA5}">
                      <a16:colId xmlns:a16="http://schemas.microsoft.com/office/drawing/2014/main" val="798777530"/>
                    </a:ext>
                  </a:extLst>
                </a:gridCol>
                <a:gridCol w="950969">
                  <a:extLst>
                    <a:ext uri="{9D8B030D-6E8A-4147-A177-3AD203B41FA5}">
                      <a16:colId xmlns:a16="http://schemas.microsoft.com/office/drawing/2014/main" val="1458246967"/>
                    </a:ext>
                  </a:extLst>
                </a:gridCol>
                <a:gridCol w="2309493">
                  <a:extLst>
                    <a:ext uri="{9D8B030D-6E8A-4147-A177-3AD203B41FA5}">
                      <a16:colId xmlns:a16="http://schemas.microsoft.com/office/drawing/2014/main" val="1964332443"/>
                    </a:ext>
                  </a:extLst>
                </a:gridCol>
              </a:tblGrid>
              <a:tr h="284055">
                <a:tc>
                  <a:txBody>
                    <a:bodyPr/>
                    <a:lstStyle/>
                    <a:p>
                      <a:pPr algn="l" fontAlgn="b"/>
                      <a:r>
                        <a:rPr lang="en-IN" sz="1800" b="0" i="0" u="none" strike="noStrike" dirty="0">
                          <a:solidFill>
                            <a:srgbClr val="000000"/>
                          </a:solidFill>
                          <a:effectLst/>
                          <a:latin typeface="Calibri" panose="020F0502020204030204" pitchFamily="34" charset="0"/>
                        </a:rPr>
                        <a:t>ausername</a:t>
                      </a:r>
                    </a:p>
                  </a:txBody>
                  <a:tcPr marL="9525" marR="9525" marT="9525" marB="0" anchor="b"/>
                </a:tc>
                <a:tc>
                  <a:txBody>
                    <a:bodyPr/>
                    <a:lstStyle/>
                    <a:p>
                      <a:pPr algn="l" fontAlgn="b"/>
                      <a:r>
                        <a:rPr lang="en-IN" sz="1800" b="0" i="0" u="none" strike="noStrike" dirty="0">
                          <a:solidFill>
                            <a:srgbClr val="000000"/>
                          </a:solidFill>
                          <a:effectLst/>
                          <a:latin typeface="Calibri" panose="020F0502020204030204" pitchFamily="34" charset="0"/>
                        </a:rPr>
                        <a:t>apassword</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aphone</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aid</a:t>
                      </a:r>
                    </a:p>
                  </a:txBody>
                  <a:tcPr marL="9525" marR="9525" marT="9525" marB="0" anchor="b"/>
                </a:tc>
                <a:tc>
                  <a:txBody>
                    <a:bodyPr/>
                    <a:lstStyle/>
                    <a:p>
                      <a:pPr algn="l" fontAlgn="b"/>
                      <a:r>
                        <a:rPr lang="en-IN" sz="1800" b="0" i="0" u="none" strike="noStrike" dirty="0">
                          <a:solidFill>
                            <a:srgbClr val="000000"/>
                          </a:solidFill>
                          <a:effectLst/>
                          <a:latin typeface="Calibri" panose="020F0502020204030204" pitchFamily="34" charset="0"/>
                        </a:rPr>
                        <a:t>aemail</a:t>
                      </a:r>
                    </a:p>
                  </a:txBody>
                  <a:tcPr marL="9525" marR="9525" marT="9525" marB="0" anchor="b"/>
                </a:tc>
                <a:extLst>
                  <a:ext uri="{0D108BD9-81ED-4DB2-BD59-A6C34878D82A}">
                    <a16:rowId xmlns:a16="http://schemas.microsoft.com/office/drawing/2014/main" val="2961492009"/>
                  </a:ext>
                </a:extLst>
              </a:tr>
              <a:tr h="355379">
                <a:tc>
                  <a:txBody>
                    <a:bodyPr/>
                    <a:lstStyle/>
                    <a:p>
                      <a:pPr algn="l" fontAlgn="b"/>
                      <a:r>
                        <a:rPr lang="en-IN" sz="1800" b="0" i="0" u="none" strike="noStrike" dirty="0">
                          <a:solidFill>
                            <a:srgbClr val="FF0000"/>
                          </a:solidFill>
                          <a:effectLst/>
                          <a:latin typeface="Calibri" panose="020F0502020204030204" pitchFamily="34" charset="0"/>
                        </a:rPr>
                        <a:t>Sowmya</a:t>
                      </a:r>
                    </a:p>
                  </a:txBody>
                  <a:tcPr marL="9525" marR="9525" marT="9525" marB="0" anchor="b"/>
                </a:tc>
                <a:tc>
                  <a:txBody>
                    <a:bodyPr/>
                    <a:lstStyle/>
                    <a:p>
                      <a:pPr algn="l" fontAlgn="b"/>
                      <a:r>
                        <a:rPr lang="en-IN" sz="1800" b="0" i="0" u="none" strike="noStrike" dirty="0">
                          <a:solidFill>
                            <a:srgbClr val="FF0000"/>
                          </a:solidFill>
                          <a:effectLst/>
                          <a:latin typeface="Calibri" panose="020F0502020204030204" pitchFamily="34" charset="0"/>
                        </a:rPr>
                        <a:t>Sow10</a:t>
                      </a:r>
                    </a:p>
                  </a:txBody>
                  <a:tcPr marL="9525" marR="9525" marT="9525" marB="0" anchor="b"/>
                </a:tc>
                <a:tc>
                  <a:txBody>
                    <a:bodyPr/>
                    <a:lstStyle/>
                    <a:p>
                      <a:pPr algn="r" fontAlgn="b"/>
                      <a:r>
                        <a:rPr lang="en-IN" sz="1800" b="0" i="0" u="none" strike="noStrike" dirty="0">
                          <a:solidFill>
                            <a:srgbClr val="FF0000"/>
                          </a:solidFill>
                          <a:effectLst/>
                          <a:latin typeface="Calibri" panose="020F0502020204030204" pitchFamily="34" charset="0"/>
                        </a:rPr>
                        <a:t>7854928138</a:t>
                      </a:r>
                    </a:p>
                  </a:txBody>
                  <a:tcPr marL="9525" marR="9525" marT="9525" marB="0" anchor="b"/>
                </a:tc>
                <a:tc>
                  <a:txBody>
                    <a:bodyPr/>
                    <a:lstStyle/>
                    <a:p>
                      <a:pPr algn="l" fontAlgn="b"/>
                      <a:r>
                        <a:rPr lang="en-IN" sz="1800" b="0" i="0" u="none" strike="noStrike" dirty="0">
                          <a:solidFill>
                            <a:srgbClr val="FF0000"/>
                          </a:solidFill>
                          <a:effectLst/>
                          <a:latin typeface="Calibri" panose="020F0502020204030204" pitchFamily="34" charset="0"/>
                        </a:rPr>
                        <a:t>20A10</a:t>
                      </a:r>
                    </a:p>
                  </a:txBody>
                  <a:tcPr marL="9525" marR="9525" marT="9525" marB="0" anchor="b"/>
                </a:tc>
                <a:tc>
                  <a:txBody>
                    <a:bodyPr/>
                    <a:lstStyle/>
                    <a:p>
                      <a:pPr algn="l" fontAlgn="b"/>
                      <a:r>
                        <a:rPr lang="en-IN" sz="1800" b="0" i="0" u="none" strike="noStrike" dirty="0">
                          <a:solidFill>
                            <a:srgbClr val="FF0000"/>
                          </a:solidFill>
                          <a:effectLst/>
                          <a:latin typeface="Calibri" panose="020F0502020204030204" pitchFamily="34" charset="0"/>
                        </a:rPr>
                        <a:t>lsowmya32@gmail.com</a:t>
                      </a:r>
                    </a:p>
                  </a:txBody>
                  <a:tcPr marL="9525" marR="9525" marT="9525" marB="0" anchor="b"/>
                </a:tc>
                <a:extLst>
                  <a:ext uri="{0D108BD9-81ED-4DB2-BD59-A6C34878D82A}">
                    <a16:rowId xmlns:a16="http://schemas.microsoft.com/office/drawing/2014/main" val="1179668732"/>
                  </a:ext>
                </a:extLst>
              </a:tr>
            </a:tbl>
          </a:graphicData>
        </a:graphic>
      </p:graphicFrame>
      <p:sp>
        <p:nvSpPr>
          <p:cNvPr id="8" name="TextBox 7">
            <a:extLst>
              <a:ext uri="{FF2B5EF4-FFF2-40B4-BE49-F238E27FC236}">
                <a16:creationId xmlns:a16="http://schemas.microsoft.com/office/drawing/2014/main" id="{1D4B6B46-F3E9-420A-B629-094CADE047CD}"/>
              </a:ext>
            </a:extLst>
          </p:cNvPr>
          <p:cNvSpPr txBox="1"/>
          <p:nvPr/>
        </p:nvSpPr>
        <p:spPr>
          <a:xfrm>
            <a:off x="4944135" y="3391789"/>
            <a:ext cx="3168505" cy="649375"/>
          </a:xfrm>
          <a:prstGeom prst="rect">
            <a:avLst/>
          </a:prstGeom>
          <a:noFill/>
        </p:spPr>
        <p:txBody>
          <a:bodyPr wrap="square" rtlCol="0">
            <a:spAutoFit/>
          </a:bodyPr>
          <a:lstStyle/>
          <a:p>
            <a:r>
              <a:rPr lang="en-US" dirty="0">
                <a:solidFill>
                  <a:schemeClr val="bg1"/>
                </a:solidFill>
              </a:rPr>
              <a:t>Entered data will be stored in database</a:t>
            </a:r>
            <a:endParaRPr lang="en-IN" dirty="0">
              <a:solidFill>
                <a:schemeClr val="bg1"/>
              </a:solidFill>
            </a:endParaRPr>
          </a:p>
        </p:txBody>
      </p:sp>
      <p:sp>
        <p:nvSpPr>
          <p:cNvPr id="9" name="TextBox 8">
            <a:extLst>
              <a:ext uri="{FF2B5EF4-FFF2-40B4-BE49-F238E27FC236}">
                <a16:creationId xmlns:a16="http://schemas.microsoft.com/office/drawing/2014/main" id="{70AF6929-EA25-4616-B60D-19903C5EE408}"/>
              </a:ext>
            </a:extLst>
          </p:cNvPr>
          <p:cNvSpPr txBox="1"/>
          <p:nvPr/>
        </p:nvSpPr>
        <p:spPr>
          <a:xfrm>
            <a:off x="1151314" y="3955751"/>
            <a:ext cx="3264184" cy="307777"/>
          </a:xfrm>
          <a:prstGeom prst="rect">
            <a:avLst/>
          </a:prstGeom>
          <a:noFill/>
        </p:spPr>
        <p:txBody>
          <a:bodyPr wrap="square" rtlCol="0">
            <a:spAutoFit/>
          </a:bodyPr>
          <a:lstStyle/>
          <a:p>
            <a:r>
              <a:rPr lang="en-US" sz="1400" dirty="0">
                <a:solidFill>
                  <a:schemeClr val="bg1"/>
                </a:solidFill>
              </a:rPr>
              <a:t>adminregistration</a:t>
            </a:r>
            <a:endParaRPr lang="en-IN" sz="1400" dirty="0">
              <a:solidFill>
                <a:schemeClr val="bg1"/>
              </a:solidFill>
            </a:endParaRPr>
          </a:p>
        </p:txBody>
      </p:sp>
    </p:spTree>
    <p:extLst>
      <p:ext uri="{BB962C8B-B14F-4D97-AF65-F5344CB8AC3E}">
        <p14:creationId xmlns:p14="http://schemas.microsoft.com/office/powerpoint/2010/main" val="3083388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A4C1-E194-429E-BF19-251E0FDE0AE8}"/>
              </a:ext>
            </a:extLst>
          </p:cNvPr>
          <p:cNvSpPr>
            <a:spLocks noGrp="1"/>
          </p:cNvSpPr>
          <p:nvPr>
            <p:ph type="title"/>
          </p:nvPr>
        </p:nvSpPr>
        <p:spPr>
          <a:xfrm>
            <a:off x="4428781" y="580557"/>
            <a:ext cx="4258019" cy="857250"/>
          </a:xfrm>
        </p:spPr>
        <p:txBody>
          <a:bodyPr>
            <a:normAutofit/>
          </a:bodyPr>
          <a:lstStyle/>
          <a:p>
            <a:r>
              <a:rPr lang="en-US" sz="3600" dirty="0">
                <a:solidFill>
                  <a:schemeClr val="bg1"/>
                </a:solidFill>
                <a:latin typeface="Sylfaen" panose="010A0502050306030303" pitchFamily="18" charset="0"/>
              </a:rPr>
              <a:t>Reset Password</a:t>
            </a:r>
            <a:endParaRPr lang="en-IN" sz="3600" dirty="0">
              <a:solidFill>
                <a:schemeClr val="bg1"/>
              </a:solidFill>
              <a:latin typeface="Sylfaen" panose="010A0502050306030303" pitchFamily="18" charset="0"/>
            </a:endParaRPr>
          </a:p>
        </p:txBody>
      </p:sp>
      <p:pic>
        <p:nvPicPr>
          <p:cNvPr id="6" name="Content Placeholder 5"/>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42" t="9365" r="31066" b="21800"/>
          <a:stretch/>
        </p:blipFill>
        <p:spPr>
          <a:xfrm>
            <a:off x="398145" y="1422605"/>
            <a:ext cx="3854366" cy="2867547"/>
          </a:xfrm>
        </p:spPr>
      </p:pic>
      <p:pic>
        <p:nvPicPr>
          <p:cNvPr id="8" name="Content Placeholder 7"/>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48661" t="13249" r="17640" b="34773"/>
          <a:stretch/>
        </p:blipFill>
        <p:spPr>
          <a:xfrm>
            <a:off x="5289780" y="1422604"/>
            <a:ext cx="3306724" cy="2867547"/>
          </a:xfrm>
        </p:spPr>
      </p:pic>
    </p:spTree>
    <p:extLst>
      <p:ext uri="{BB962C8B-B14F-4D97-AF65-F5344CB8AC3E}">
        <p14:creationId xmlns:p14="http://schemas.microsoft.com/office/powerpoint/2010/main" val="2630803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A4C1-E194-429E-BF19-251E0FDE0AE8}"/>
              </a:ext>
            </a:extLst>
          </p:cNvPr>
          <p:cNvSpPr>
            <a:spLocks noGrp="1"/>
          </p:cNvSpPr>
          <p:nvPr>
            <p:ph type="title"/>
          </p:nvPr>
        </p:nvSpPr>
        <p:spPr>
          <a:xfrm>
            <a:off x="4819880" y="429659"/>
            <a:ext cx="4324120" cy="897980"/>
          </a:xfrm>
        </p:spPr>
        <p:txBody>
          <a:bodyPr>
            <a:normAutofit/>
          </a:bodyPr>
          <a:lstStyle/>
          <a:p>
            <a:r>
              <a:rPr lang="en-US" sz="3600" dirty="0">
                <a:solidFill>
                  <a:schemeClr val="bg1"/>
                </a:solidFill>
                <a:latin typeface="Sylfaen" panose="010A0502050306030303" pitchFamily="18" charset="0"/>
              </a:rPr>
              <a:t>Reset Password</a:t>
            </a:r>
            <a:endParaRPr lang="en-IN" sz="3600" dirty="0">
              <a:solidFill>
                <a:schemeClr val="bg1"/>
              </a:solidFill>
              <a:latin typeface="Sylfaen" panose="010A0502050306030303" pitchFamily="18" charset="0"/>
            </a:endParaRPr>
          </a:p>
        </p:txBody>
      </p:sp>
      <p:pic>
        <p:nvPicPr>
          <p:cNvPr id="8" name="Content Placeholder 7"/>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l="48661" t="13249" r="17640" b="34773"/>
          <a:stretch/>
        </p:blipFill>
        <p:spPr>
          <a:xfrm>
            <a:off x="1026731" y="1087754"/>
            <a:ext cx="3126628" cy="2711371"/>
          </a:xfrm>
        </p:spPr>
      </p:pic>
      <p:graphicFrame>
        <p:nvGraphicFramePr>
          <p:cNvPr id="7" name="Table 7">
            <a:extLst>
              <a:ext uri="{FF2B5EF4-FFF2-40B4-BE49-F238E27FC236}">
                <a16:creationId xmlns:a16="http://schemas.microsoft.com/office/drawing/2014/main" id="{83CE414F-A01B-4AB0-BBA8-A743F148F3A5}"/>
              </a:ext>
            </a:extLst>
          </p:cNvPr>
          <p:cNvGraphicFramePr>
            <a:graphicFrameLocks noGrp="1"/>
          </p:cNvGraphicFramePr>
          <p:nvPr>
            <p:extLst>
              <p:ext uri="{D42A27DB-BD31-4B8C-83A1-F6EECF244321}">
                <p14:modId xmlns:p14="http://schemas.microsoft.com/office/powerpoint/2010/main" val="2687822089"/>
              </p:ext>
            </p:extLst>
          </p:nvPr>
        </p:nvGraphicFramePr>
        <p:xfrm>
          <a:off x="967372" y="4162675"/>
          <a:ext cx="6922818" cy="635434"/>
        </p:xfrm>
        <a:graphic>
          <a:graphicData uri="http://schemas.openxmlformats.org/drawingml/2006/table">
            <a:tbl>
              <a:tblPr firstRow="1" bandRow="1">
                <a:tableStyleId>{5C22544A-7EE6-4342-B048-85BDC9FD1C3A}</a:tableStyleId>
              </a:tblPr>
              <a:tblGrid>
                <a:gridCol w="1149087">
                  <a:extLst>
                    <a:ext uri="{9D8B030D-6E8A-4147-A177-3AD203B41FA5}">
                      <a16:colId xmlns:a16="http://schemas.microsoft.com/office/drawing/2014/main" val="2836519883"/>
                    </a:ext>
                  </a:extLst>
                </a:gridCol>
                <a:gridCol w="1239653">
                  <a:extLst>
                    <a:ext uri="{9D8B030D-6E8A-4147-A177-3AD203B41FA5}">
                      <a16:colId xmlns:a16="http://schemas.microsoft.com/office/drawing/2014/main" val="2354431652"/>
                    </a:ext>
                  </a:extLst>
                </a:gridCol>
                <a:gridCol w="1273616">
                  <a:extLst>
                    <a:ext uri="{9D8B030D-6E8A-4147-A177-3AD203B41FA5}">
                      <a16:colId xmlns:a16="http://schemas.microsoft.com/office/drawing/2014/main" val="798777530"/>
                    </a:ext>
                  </a:extLst>
                </a:gridCol>
                <a:gridCol w="950969">
                  <a:extLst>
                    <a:ext uri="{9D8B030D-6E8A-4147-A177-3AD203B41FA5}">
                      <a16:colId xmlns:a16="http://schemas.microsoft.com/office/drawing/2014/main" val="1458246967"/>
                    </a:ext>
                  </a:extLst>
                </a:gridCol>
                <a:gridCol w="2309493">
                  <a:extLst>
                    <a:ext uri="{9D8B030D-6E8A-4147-A177-3AD203B41FA5}">
                      <a16:colId xmlns:a16="http://schemas.microsoft.com/office/drawing/2014/main" val="1964332443"/>
                    </a:ext>
                  </a:extLst>
                </a:gridCol>
              </a:tblGrid>
              <a:tr h="281025">
                <a:tc>
                  <a:txBody>
                    <a:bodyPr/>
                    <a:lstStyle/>
                    <a:p>
                      <a:pPr algn="l" fontAlgn="b"/>
                      <a:r>
                        <a:rPr lang="en-IN" sz="1800" b="0" i="0" u="none" strike="noStrike" dirty="0">
                          <a:solidFill>
                            <a:srgbClr val="000000"/>
                          </a:solidFill>
                          <a:effectLst/>
                          <a:latin typeface="Calibri" panose="020F0502020204030204" pitchFamily="34" charset="0"/>
                        </a:rPr>
                        <a:t>ausername</a:t>
                      </a:r>
                    </a:p>
                  </a:txBody>
                  <a:tcPr marL="9525" marR="9525" marT="9525" marB="0" anchor="b"/>
                </a:tc>
                <a:tc>
                  <a:txBody>
                    <a:bodyPr/>
                    <a:lstStyle/>
                    <a:p>
                      <a:pPr algn="l" fontAlgn="b"/>
                      <a:r>
                        <a:rPr lang="en-IN" sz="1800" b="0" i="0" u="none" strike="noStrike" dirty="0">
                          <a:solidFill>
                            <a:srgbClr val="000000"/>
                          </a:solidFill>
                          <a:effectLst/>
                          <a:latin typeface="Calibri" panose="020F0502020204030204" pitchFamily="34" charset="0"/>
                        </a:rPr>
                        <a:t>apassword</a:t>
                      </a:r>
                    </a:p>
                  </a:txBody>
                  <a:tcPr marL="9525" marR="9525" marT="9525" marB="0" anchor="b"/>
                </a:tc>
                <a:tc>
                  <a:txBody>
                    <a:bodyPr/>
                    <a:lstStyle/>
                    <a:p>
                      <a:pPr algn="l" fontAlgn="b"/>
                      <a:r>
                        <a:rPr lang="en-IN" sz="1800" b="0" i="0" u="none" strike="noStrike" dirty="0" err="1">
                          <a:solidFill>
                            <a:srgbClr val="000000"/>
                          </a:solidFill>
                          <a:effectLst/>
                          <a:latin typeface="Calibri" panose="020F0502020204030204" pitchFamily="34" charset="0"/>
                        </a:rPr>
                        <a:t>Aphone</a:t>
                      </a:r>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800" b="0" i="0" u="none" strike="noStrike" dirty="0">
                          <a:solidFill>
                            <a:srgbClr val="000000"/>
                          </a:solidFill>
                          <a:effectLst/>
                          <a:latin typeface="Calibri" panose="020F0502020204030204" pitchFamily="34" charset="0"/>
                        </a:rPr>
                        <a:t>aid</a:t>
                      </a:r>
                    </a:p>
                  </a:txBody>
                  <a:tcPr marL="9525" marR="9525" marT="9525" marB="0" anchor="b"/>
                </a:tc>
                <a:tc>
                  <a:txBody>
                    <a:bodyPr/>
                    <a:lstStyle/>
                    <a:p>
                      <a:pPr algn="l" fontAlgn="b"/>
                      <a:r>
                        <a:rPr lang="en-IN" sz="1800" b="0" i="0" u="none" strike="noStrike" dirty="0">
                          <a:solidFill>
                            <a:srgbClr val="000000"/>
                          </a:solidFill>
                          <a:effectLst/>
                          <a:latin typeface="Calibri" panose="020F0502020204030204" pitchFamily="34" charset="0"/>
                        </a:rPr>
                        <a:t>aemail</a:t>
                      </a:r>
                    </a:p>
                  </a:txBody>
                  <a:tcPr marL="9525" marR="9525" marT="9525" marB="0" anchor="b"/>
                </a:tc>
                <a:extLst>
                  <a:ext uri="{0D108BD9-81ED-4DB2-BD59-A6C34878D82A}">
                    <a16:rowId xmlns:a16="http://schemas.microsoft.com/office/drawing/2014/main" val="2961492009"/>
                  </a:ext>
                </a:extLst>
              </a:tr>
              <a:tr h="351589">
                <a:tc>
                  <a:txBody>
                    <a:bodyPr/>
                    <a:lstStyle/>
                    <a:p>
                      <a:pPr algn="l" fontAlgn="b"/>
                      <a:r>
                        <a:rPr lang="en-IN" sz="1800" b="0" i="0" u="none" strike="noStrike" dirty="0">
                          <a:solidFill>
                            <a:srgbClr val="FF0000"/>
                          </a:solidFill>
                          <a:effectLst/>
                          <a:latin typeface="Calibri" panose="020F0502020204030204" pitchFamily="34" charset="0"/>
                        </a:rPr>
                        <a:t>Sowmya</a:t>
                      </a:r>
                    </a:p>
                  </a:txBody>
                  <a:tcPr marL="9525" marR="9525" marT="9525" marB="0" anchor="b"/>
                </a:tc>
                <a:tc>
                  <a:txBody>
                    <a:bodyPr/>
                    <a:lstStyle/>
                    <a:p>
                      <a:pPr algn="l" fontAlgn="b"/>
                      <a:r>
                        <a:rPr lang="en-IN" sz="1800" b="0" i="0" u="none" strike="noStrike" dirty="0">
                          <a:solidFill>
                            <a:srgbClr val="FF0000"/>
                          </a:solidFill>
                          <a:effectLst/>
                          <a:latin typeface="Calibri" panose="020F0502020204030204" pitchFamily="34" charset="0"/>
                        </a:rPr>
                        <a:t>Sow10</a:t>
                      </a:r>
                    </a:p>
                  </a:txBody>
                  <a:tcPr marL="9525" marR="9525" marT="9525" marB="0" anchor="b"/>
                </a:tc>
                <a:tc>
                  <a:txBody>
                    <a:bodyPr/>
                    <a:lstStyle/>
                    <a:p>
                      <a:pPr algn="r" fontAlgn="b"/>
                      <a:r>
                        <a:rPr lang="en-IN" sz="1800" b="0" i="0" u="none" strike="noStrike" dirty="0">
                          <a:solidFill>
                            <a:srgbClr val="FF0000"/>
                          </a:solidFill>
                          <a:effectLst/>
                          <a:latin typeface="Calibri" panose="020F0502020204030204" pitchFamily="34" charset="0"/>
                        </a:rPr>
                        <a:t>7854928138</a:t>
                      </a:r>
                    </a:p>
                  </a:txBody>
                  <a:tcPr marL="9525" marR="9525" marT="9525" marB="0" anchor="b"/>
                </a:tc>
                <a:tc>
                  <a:txBody>
                    <a:bodyPr/>
                    <a:lstStyle/>
                    <a:p>
                      <a:pPr algn="l" fontAlgn="b"/>
                      <a:r>
                        <a:rPr lang="en-IN" sz="1800" b="0" i="0" u="none" strike="noStrike" dirty="0">
                          <a:solidFill>
                            <a:srgbClr val="FF0000"/>
                          </a:solidFill>
                          <a:effectLst/>
                          <a:latin typeface="Calibri" panose="020F0502020204030204" pitchFamily="34" charset="0"/>
                        </a:rPr>
                        <a:t>20A10</a:t>
                      </a:r>
                    </a:p>
                  </a:txBody>
                  <a:tcPr marL="9525" marR="9525" marT="9525" marB="0" anchor="b"/>
                </a:tc>
                <a:tc>
                  <a:txBody>
                    <a:bodyPr/>
                    <a:lstStyle/>
                    <a:p>
                      <a:pPr algn="l" fontAlgn="b"/>
                      <a:r>
                        <a:rPr lang="en-IN" sz="1800" b="0" i="0" u="none" strike="noStrike" dirty="0">
                          <a:solidFill>
                            <a:srgbClr val="FF0000"/>
                          </a:solidFill>
                          <a:effectLst/>
                          <a:latin typeface="Calibri" panose="020F0502020204030204" pitchFamily="34" charset="0"/>
                        </a:rPr>
                        <a:t>lsowmya32@gmail.com</a:t>
                      </a:r>
                    </a:p>
                  </a:txBody>
                  <a:tcPr marL="9525" marR="9525" marT="9525" marB="0" anchor="b"/>
                </a:tc>
                <a:extLst>
                  <a:ext uri="{0D108BD9-81ED-4DB2-BD59-A6C34878D82A}">
                    <a16:rowId xmlns:a16="http://schemas.microsoft.com/office/drawing/2014/main" val="1179668732"/>
                  </a:ext>
                </a:extLst>
              </a:tr>
            </a:tbl>
          </a:graphicData>
        </a:graphic>
      </p:graphicFrame>
      <p:sp>
        <p:nvSpPr>
          <p:cNvPr id="5" name="TextBox 4">
            <a:extLst>
              <a:ext uri="{FF2B5EF4-FFF2-40B4-BE49-F238E27FC236}">
                <a16:creationId xmlns:a16="http://schemas.microsoft.com/office/drawing/2014/main" id="{8CF80667-DCAF-4AD0-808B-2B3FED859887}"/>
              </a:ext>
            </a:extLst>
          </p:cNvPr>
          <p:cNvSpPr txBox="1"/>
          <p:nvPr/>
        </p:nvSpPr>
        <p:spPr>
          <a:xfrm>
            <a:off x="4369986" y="3125978"/>
            <a:ext cx="4373312" cy="646331"/>
          </a:xfrm>
          <a:prstGeom prst="rect">
            <a:avLst/>
          </a:prstGeom>
          <a:noFill/>
        </p:spPr>
        <p:txBody>
          <a:bodyPr wrap="square" rtlCol="0">
            <a:spAutoFit/>
          </a:bodyPr>
          <a:lstStyle/>
          <a:p>
            <a:r>
              <a:rPr lang="en-US" dirty="0">
                <a:solidFill>
                  <a:schemeClr val="bg1"/>
                </a:solidFill>
              </a:rPr>
              <a:t>Password related to the entered data will be changed in database.</a:t>
            </a:r>
            <a:endParaRPr lang="en-IN" dirty="0">
              <a:solidFill>
                <a:schemeClr val="bg1"/>
              </a:solidFill>
            </a:endParaRPr>
          </a:p>
        </p:txBody>
      </p:sp>
      <p:sp>
        <p:nvSpPr>
          <p:cNvPr id="6" name="TextBox 5">
            <a:extLst>
              <a:ext uri="{FF2B5EF4-FFF2-40B4-BE49-F238E27FC236}">
                <a16:creationId xmlns:a16="http://schemas.microsoft.com/office/drawing/2014/main" id="{0EC73698-0891-44AE-B399-B55F31CF1836}"/>
              </a:ext>
            </a:extLst>
          </p:cNvPr>
          <p:cNvSpPr txBox="1"/>
          <p:nvPr/>
        </p:nvSpPr>
        <p:spPr>
          <a:xfrm>
            <a:off x="889175" y="3876895"/>
            <a:ext cx="3264184" cy="307777"/>
          </a:xfrm>
          <a:prstGeom prst="rect">
            <a:avLst/>
          </a:prstGeom>
          <a:noFill/>
        </p:spPr>
        <p:txBody>
          <a:bodyPr wrap="square" rtlCol="0">
            <a:spAutoFit/>
          </a:bodyPr>
          <a:lstStyle/>
          <a:p>
            <a:r>
              <a:rPr lang="en-US" sz="1400" dirty="0">
                <a:solidFill>
                  <a:schemeClr val="bg1"/>
                </a:solidFill>
              </a:rPr>
              <a:t>adminregistration</a:t>
            </a:r>
            <a:endParaRPr lang="en-IN" sz="1400" dirty="0">
              <a:solidFill>
                <a:schemeClr val="bg1"/>
              </a:solidFill>
            </a:endParaRPr>
          </a:p>
        </p:txBody>
      </p:sp>
    </p:spTree>
    <p:extLst>
      <p:ext uri="{BB962C8B-B14F-4D97-AF65-F5344CB8AC3E}">
        <p14:creationId xmlns:p14="http://schemas.microsoft.com/office/powerpoint/2010/main" val="342531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506" y="525472"/>
            <a:ext cx="3784294" cy="857250"/>
          </a:xfrm>
        </p:spPr>
        <p:txBody>
          <a:bodyPr>
            <a:normAutofit/>
          </a:bodyPr>
          <a:lstStyle/>
          <a:p>
            <a:r>
              <a:rPr lang="en-US" sz="3600" dirty="0">
                <a:solidFill>
                  <a:schemeClr val="bg1"/>
                </a:solidFill>
                <a:latin typeface="Sylfaen" panose="010A0502050306030303" pitchFamily="18" charset="0"/>
              </a:rPr>
              <a:t>View Remarks</a:t>
            </a:r>
          </a:p>
        </p:txBody>
      </p:sp>
      <p:pic>
        <p:nvPicPr>
          <p:cNvPr id="5" name="Content Placeholder 4"/>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t="10710" r="61673" b="24274"/>
          <a:stretch/>
        </p:blipFill>
        <p:spPr>
          <a:xfrm>
            <a:off x="280930" y="1467334"/>
            <a:ext cx="3707176" cy="3010310"/>
          </a:xfrm>
        </p:spPr>
      </p:pic>
      <p:pic>
        <p:nvPicPr>
          <p:cNvPr id="6" name="Content Placeholder 5"/>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24301" t="10710" r="25506" b="24274"/>
          <a:stretch/>
        </p:blipFill>
        <p:spPr>
          <a:xfrm>
            <a:off x="4572000" y="1467334"/>
            <a:ext cx="4172688" cy="3038803"/>
          </a:xfrm>
        </p:spPr>
      </p:pic>
    </p:spTree>
    <p:extLst>
      <p:ext uri="{BB962C8B-B14F-4D97-AF65-F5344CB8AC3E}">
        <p14:creationId xmlns:p14="http://schemas.microsoft.com/office/powerpoint/2010/main" val="4172818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506" y="525472"/>
            <a:ext cx="3784294" cy="857250"/>
          </a:xfrm>
        </p:spPr>
        <p:txBody>
          <a:bodyPr>
            <a:normAutofit/>
          </a:bodyPr>
          <a:lstStyle/>
          <a:p>
            <a:r>
              <a:rPr lang="en-US" sz="3600" dirty="0">
                <a:solidFill>
                  <a:schemeClr val="bg1"/>
                </a:solidFill>
                <a:latin typeface="Sylfaen" panose="010A0502050306030303" pitchFamily="18" charset="0"/>
              </a:rPr>
              <a:t>View Remarks</a:t>
            </a:r>
          </a:p>
        </p:txBody>
      </p:sp>
      <p:pic>
        <p:nvPicPr>
          <p:cNvPr id="6" name="Content Placeholder 5"/>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24301" t="10710" r="25506" b="24274"/>
          <a:stretch/>
        </p:blipFill>
        <p:spPr>
          <a:xfrm>
            <a:off x="457200" y="1382722"/>
            <a:ext cx="4172688" cy="3038803"/>
          </a:xfrm>
        </p:spPr>
      </p:pic>
      <p:pic>
        <p:nvPicPr>
          <p:cNvPr id="8" name="Picture 7">
            <a:extLst>
              <a:ext uri="{FF2B5EF4-FFF2-40B4-BE49-F238E27FC236}">
                <a16:creationId xmlns:a16="http://schemas.microsoft.com/office/drawing/2014/main" id="{C6E0D3A0-EC26-49CD-A8B8-6A1DFA344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7182" y="1382722"/>
            <a:ext cx="3894941" cy="3038803"/>
          </a:xfrm>
          <a:prstGeom prst="rect">
            <a:avLst/>
          </a:prstGeom>
        </p:spPr>
      </p:pic>
    </p:spTree>
    <p:extLst>
      <p:ext uri="{BB962C8B-B14F-4D97-AF65-F5344CB8AC3E}">
        <p14:creationId xmlns:p14="http://schemas.microsoft.com/office/powerpoint/2010/main" val="3775820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674" y="932775"/>
            <a:ext cx="2386829" cy="763526"/>
          </a:xfrm>
        </p:spPr>
        <p:txBody>
          <a:bodyPr/>
          <a:lstStyle/>
          <a:p>
            <a:r>
              <a:rPr lang="en-US" dirty="0">
                <a:latin typeface="Sylfaen" panose="010A0502050306030303" pitchFamily="18" charset="0"/>
              </a:rPr>
              <a:t>Conclusion</a:t>
            </a:r>
          </a:p>
        </p:txBody>
      </p:sp>
      <p:sp>
        <p:nvSpPr>
          <p:cNvPr id="3" name="Content Placeholder 2"/>
          <p:cNvSpPr>
            <a:spLocks noGrp="1"/>
          </p:cNvSpPr>
          <p:nvPr>
            <p:ph idx="1"/>
          </p:nvPr>
        </p:nvSpPr>
        <p:spPr>
          <a:xfrm>
            <a:off x="501445" y="1580480"/>
            <a:ext cx="8244349" cy="3200399"/>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Library management system benefits the students as well as the staff of the library. Staff can search books, staff can generate reports and do book transactions. The implementation of this system will reduce data entry time and provide readily calculated reports.</a:t>
            </a:r>
          </a:p>
        </p:txBody>
      </p:sp>
    </p:spTree>
    <p:extLst>
      <p:ext uri="{BB962C8B-B14F-4D97-AF65-F5344CB8AC3E}">
        <p14:creationId xmlns:p14="http://schemas.microsoft.com/office/powerpoint/2010/main" val="4040445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165" y="1140178"/>
            <a:ext cx="3146049" cy="733778"/>
          </a:xfrm>
        </p:spPr>
        <p:txBody>
          <a:bodyPr>
            <a:normAutofit/>
          </a:bodyPr>
          <a:lstStyle/>
          <a:p>
            <a:pPr algn="just"/>
            <a:r>
              <a:rPr lang="en-US" sz="4000" dirty="0">
                <a:latin typeface="Times New Roman" pitchFamily="18" charset="0"/>
                <a:cs typeface="Times New Roman" pitchFamily="18" charset="0"/>
              </a:rPr>
              <a:t>  </a:t>
            </a:r>
            <a:r>
              <a:rPr lang="en-US" sz="4000" b="1" dirty="0">
                <a:latin typeface="Sylfaen" panose="010A0502050306030303" pitchFamily="18" charset="0"/>
                <a:cs typeface="Times New Roman" pitchFamily="18" charset="0"/>
              </a:rPr>
              <a:t>Introduction</a:t>
            </a:r>
          </a:p>
        </p:txBody>
      </p:sp>
      <p:sp>
        <p:nvSpPr>
          <p:cNvPr id="3" name="Content Placeholder 2"/>
          <p:cNvSpPr>
            <a:spLocks noGrp="1"/>
          </p:cNvSpPr>
          <p:nvPr>
            <p:ph idx="1"/>
          </p:nvPr>
        </p:nvSpPr>
        <p:spPr>
          <a:xfrm>
            <a:off x="584791" y="1786270"/>
            <a:ext cx="8254297" cy="3147237"/>
          </a:xfrm>
        </p:spPr>
        <p:txBody>
          <a:bodyPr>
            <a:normAutofit/>
          </a:bodyPr>
          <a:lstStyle/>
          <a:p>
            <a:pPr>
              <a:lnSpc>
                <a:spcPct val="120000"/>
              </a:lnSpc>
            </a:pPr>
            <a:r>
              <a:rPr lang="en-US" sz="2000" b="1" dirty="0">
                <a:latin typeface="Times New Roman" panose="02020603050405020304" pitchFamily="18" charset="0"/>
                <a:cs typeface="Times New Roman" pitchFamily="18" charset="0"/>
              </a:rPr>
              <a:t>“ Library Management System ” </a:t>
            </a:r>
            <a:r>
              <a:rPr lang="en-US" sz="2000" dirty="0">
                <a:latin typeface="Times New Roman" pitchFamily="18" charset="0"/>
                <a:cs typeface="Times New Roman" pitchFamily="18" charset="0"/>
              </a:rPr>
              <a:t>maintains the information about the books present in the library, their authors, the members of library to whom books are issued, library staff and all. </a:t>
            </a:r>
          </a:p>
          <a:p>
            <a:pPr>
              <a:lnSpc>
                <a:spcPct val="120000"/>
              </a:lnSpc>
            </a:pPr>
            <a:r>
              <a:rPr lang="en-US" sz="2000" dirty="0">
                <a:latin typeface="Times New Roman" pitchFamily="18" charset="0"/>
                <a:cs typeface="Times New Roman" pitchFamily="18" charset="0"/>
              </a:rPr>
              <a:t>It is very difficult to organize manually, and maintenance of all this information is  also a very complex task.</a:t>
            </a:r>
          </a:p>
          <a:p>
            <a:pPr>
              <a:lnSpc>
                <a:spcPct val="120000"/>
              </a:lnSpc>
            </a:pPr>
            <a:r>
              <a:rPr lang="en-US" sz="2000" dirty="0">
                <a:latin typeface="Times New Roman" pitchFamily="18" charset="0"/>
                <a:cs typeface="Times New Roman" pitchFamily="18" charset="0"/>
              </a:rPr>
              <a:t>So, our project  would provide basic set of features to add/update members, add books, and manage check in specifications for the systems based on the client’s statement of need.</a:t>
            </a:r>
          </a:p>
          <a:p>
            <a:pPr>
              <a:buNone/>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A8DE9-2011-49A1-9CB7-CE52029BA029}"/>
              </a:ext>
            </a:extLst>
          </p:cNvPr>
          <p:cNvSpPr>
            <a:spLocks noGrp="1"/>
          </p:cNvSpPr>
          <p:nvPr>
            <p:ph type="title"/>
          </p:nvPr>
        </p:nvSpPr>
        <p:spPr>
          <a:xfrm>
            <a:off x="1244009" y="1977657"/>
            <a:ext cx="4657061" cy="771922"/>
          </a:xfrm>
        </p:spPr>
        <p:txBody>
          <a:bodyPr>
            <a:noAutofit/>
          </a:bodyPr>
          <a:lstStyle/>
          <a:p>
            <a:r>
              <a:rPr lang="en-US" sz="6600" dirty="0">
                <a:solidFill>
                  <a:srgbClr val="003635"/>
                </a:solidFill>
              </a:rPr>
              <a:t>THANK YOU</a:t>
            </a:r>
            <a:endParaRPr lang="en-IN" sz="6600" dirty="0">
              <a:solidFill>
                <a:srgbClr val="003635"/>
              </a:solidFill>
            </a:endParaRPr>
          </a:p>
        </p:txBody>
      </p:sp>
    </p:spTree>
    <p:extLst>
      <p:ext uri="{BB962C8B-B14F-4D97-AF65-F5344CB8AC3E}">
        <p14:creationId xmlns:p14="http://schemas.microsoft.com/office/powerpoint/2010/main" val="1041073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067" y="1276158"/>
            <a:ext cx="8423238" cy="1084521"/>
          </a:xfrm>
        </p:spPr>
        <p:txBody>
          <a:bodyPr>
            <a:noAutofit/>
          </a:bodyPr>
          <a:lstStyle/>
          <a:p>
            <a:pPr algn="l"/>
            <a:r>
              <a:rPr lang="en-US" sz="4000" b="1" dirty="0">
                <a:latin typeface="Sylfaen" panose="010A0502050306030303" pitchFamily="18" charset="0"/>
                <a:cs typeface="Times New Roman" pitchFamily="18" charset="0"/>
              </a:rPr>
              <a:t>Problem Statement</a:t>
            </a:r>
          </a:p>
        </p:txBody>
      </p:sp>
      <p:sp>
        <p:nvSpPr>
          <p:cNvPr id="3" name="Content Placeholder 2"/>
          <p:cNvSpPr>
            <a:spLocks noGrp="1"/>
          </p:cNvSpPr>
          <p:nvPr>
            <p:ph idx="1"/>
          </p:nvPr>
        </p:nvSpPr>
        <p:spPr>
          <a:xfrm>
            <a:off x="533344" y="2345852"/>
            <a:ext cx="8004602" cy="1577555"/>
          </a:xfrm>
        </p:spPr>
        <p:txBody>
          <a:bodyPr>
            <a:normAutofit fontScale="92500" lnSpcReduction="20000"/>
          </a:bodyPr>
          <a:lstStyle/>
          <a:p>
            <a:r>
              <a:rPr lang="en-US" sz="2000" dirty="0">
                <a:latin typeface="Times New Roman" pitchFamily="18" charset="0"/>
                <a:cs typeface="Times New Roman" pitchFamily="18" charset="0"/>
              </a:rPr>
              <a:t>Assigning books to students and managing them  manually is difficult.</a:t>
            </a:r>
          </a:p>
          <a:p>
            <a:r>
              <a:rPr lang="en-US" sz="2000" dirty="0">
                <a:latin typeface="Times New Roman" pitchFamily="18" charset="0"/>
                <a:cs typeface="Times New Roman" pitchFamily="18" charset="0"/>
              </a:rPr>
              <a:t>Space consuming.</a:t>
            </a:r>
          </a:p>
          <a:p>
            <a:r>
              <a:rPr lang="en-US" sz="2000" dirty="0">
                <a:latin typeface="Times New Roman" pitchFamily="18" charset="0"/>
                <a:cs typeface="Times New Roman" pitchFamily="18" charset="0"/>
              </a:rPr>
              <a:t>Cost consuming.</a:t>
            </a:r>
          </a:p>
          <a:p>
            <a:r>
              <a:rPr lang="en-US" sz="2000" dirty="0">
                <a:latin typeface="Times New Roman" pitchFamily="18" charset="0"/>
                <a:cs typeface="Times New Roman" pitchFamily="18" charset="0"/>
              </a:rPr>
              <a:t>Searching for information about staff or students is tough.</a:t>
            </a:r>
          </a:p>
          <a:p>
            <a:r>
              <a:rPr lang="en-US" sz="2000" dirty="0">
                <a:latin typeface="Times New Roman" pitchFamily="18" charset="0"/>
                <a:cs typeface="Times New Roman" pitchFamily="18" charset="0"/>
              </a:rPr>
              <a:t>Updating records will not be easy.</a:t>
            </a:r>
          </a:p>
          <a:p>
            <a:endParaRPr lang="en-US" sz="20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087" y="1377244"/>
            <a:ext cx="8459199" cy="722488"/>
          </a:xfrm>
        </p:spPr>
        <p:txBody>
          <a:bodyPr>
            <a:normAutofit/>
          </a:bodyPr>
          <a:lstStyle/>
          <a:p>
            <a:pPr algn="just"/>
            <a:r>
              <a:rPr lang="en-US" sz="4000" dirty="0">
                <a:latin typeface="Times New Roman" pitchFamily="18" charset="0"/>
                <a:cs typeface="Times New Roman" pitchFamily="18" charset="0"/>
              </a:rPr>
              <a:t> </a:t>
            </a:r>
            <a:r>
              <a:rPr lang="en-US" sz="4000" b="1" dirty="0">
                <a:latin typeface="Sylfaen" panose="010A0502050306030303" pitchFamily="18" charset="0"/>
                <a:cs typeface="Times New Roman" pitchFamily="18" charset="0"/>
              </a:rPr>
              <a:t>Solution</a:t>
            </a:r>
          </a:p>
        </p:txBody>
      </p:sp>
      <p:sp>
        <p:nvSpPr>
          <p:cNvPr id="3" name="Content Placeholder 2"/>
          <p:cNvSpPr>
            <a:spLocks noGrp="1"/>
          </p:cNvSpPr>
          <p:nvPr>
            <p:ph idx="1"/>
          </p:nvPr>
        </p:nvSpPr>
        <p:spPr>
          <a:xfrm>
            <a:off x="423511" y="2102284"/>
            <a:ext cx="8244349" cy="2604091"/>
          </a:xfrm>
        </p:spPr>
        <p:txBody>
          <a:bodyPr>
            <a:normAutofit/>
          </a:bodyPr>
          <a:lstStyle/>
          <a:p>
            <a:r>
              <a:rPr lang="en-US" sz="2000" dirty="0">
                <a:latin typeface="Times New Roman" pitchFamily="18" charset="0"/>
                <a:cs typeface="Times New Roman" pitchFamily="18" charset="0"/>
              </a:rPr>
              <a:t>Development of this  library management system contains the features, which  automates the entire process.</a:t>
            </a:r>
          </a:p>
          <a:p>
            <a:r>
              <a:rPr lang="en-US" sz="2000" dirty="0">
                <a:latin typeface="Times New Roman" pitchFamily="18" charset="0"/>
                <a:cs typeface="Times New Roman" pitchFamily="18" charset="0"/>
              </a:rPr>
              <a:t>Automates information related to all books.</a:t>
            </a:r>
          </a:p>
          <a:p>
            <a:r>
              <a:rPr lang="en-US" sz="2000" dirty="0">
                <a:latin typeface="Times New Roman" pitchFamily="18" charset="0"/>
                <a:cs typeface="Times New Roman" pitchFamily="18" charset="0"/>
              </a:rPr>
              <a:t>Provides security.</a:t>
            </a:r>
          </a:p>
          <a:p>
            <a:r>
              <a:rPr lang="en-US" sz="2000" dirty="0">
                <a:latin typeface="Times New Roman" pitchFamily="18" charset="0"/>
                <a:cs typeface="Times New Roman" pitchFamily="18" charset="0"/>
              </a:rPr>
              <a:t>Maintaining database  is easier than manual records.</a:t>
            </a:r>
          </a:p>
          <a:p>
            <a:r>
              <a:rPr lang="en-US" sz="2000" dirty="0">
                <a:latin typeface="Times New Roman" pitchFamily="18" charset="0"/>
                <a:cs typeface="Times New Roman" pitchFamily="18" charset="0"/>
              </a:rPr>
              <a:t>Time saving,Cost efficient and saves space .</a:t>
            </a:r>
          </a:p>
          <a:p>
            <a:pPr>
              <a:buNone/>
            </a:pPr>
            <a:endParaRPr lang="en-US" sz="2000" dirty="0">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190" y="1320800"/>
            <a:ext cx="8259098" cy="733777"/>
          </a:xfrm>
        </p:spPr>
        <p:txBody>
          <a:bodyPr>
            <a:normAutofit/>
          </a:bodyPr>
          <a:lstStyle/>
          <a:p>
            <a:pPr algn="just"/>
            <a:r>
              <a:rPr lang="en-US" sz="4000" b="1" dirty="0">
                <a:latin typeface="Sylfaen" panose="010A0502050306030303" pitchFamily="18" charset="0"/>
                <a:cs typeface="Times New Roman" pitchFamily="18" charset="0"/>
              </a:rPr>
              <a:t>Features of the project</a:t>
            </a:r>
          </a:p>
        </p:txBody>
      </p:sp>
      <p:sp>
        <p:nvSpPr>
          <p:cNvPr id="3" name="Content Placeholder 2"/>
          <p:cNvSpPr>
            <a:spLocks noGrp="1"/>
          </p:cNvSpPr>
          <p:nvPr>
            <p:ph idx="1"/>
          </p:nvPr>
        </p:nvSpPr>
        <p:spPr>
          <a:xfrm>
            <a:off x="530939" y="2145113"/>
            <a:ext cx="8244349" cy="2341827"/>
          </a:xfrm>
        </p:spPr>
        <p:txBody>
          <a:bodyPr>
            <a:noAutofit/>
          </a:bodyPr>
          <a:lstStyle/>
          <a:p>
            <a:r>
              <a:rPr lang="en-US" sz="2000" dirty="0">
                <a:latin typeface="Times New Roman" panose="02020603050405020304" pitchFamily="18" charset="0"/>
                <a:cs typeface="Times New Roman" panose="02020603050405020304" pitchFamily="18" charset="0"/>
              </a:rPr>
              <a:t>Manage books.</a:t>
            </a:r>
          </a:p>
          <a:p>
            <a:r>
              <a:rPr lang="en-US" sz="2000" dirty="0">
                <a:latin typeface="Times New Roman" panose="02020603050405020304" pitchFamily="18" charset="0"/>
                <a:cs typeface="Times New Roman" panose="02020603050405020304" pitchFamily="18" charset="0"/>
              </a:rPr>
              <a:t>Manage users.</a:t>
            </a:r>
          </a:p>
          <a:p>
            <a:r>
              <a:rPr lang="en-US" sz="2000" dirty="0">
                <a:latin typeface="Times New Roman" panose="02020603050405020304" pitchFamily="18" charset="0"/>
                <a:cs typeface="Times New Roman" panose="02020603050405020304" pitchFamily="18" charset="0"/>
              </a:rPr>
              <a:t>View available Books.</a:t>
            </a:r>
          </a:p>
          <a:p>
            <a:r>
              <a:rPr lang="en-US" sz="2000" dirty="0">
                <a:latin typeface="Times New Roman" panose="02020603050405020304" pitchFamily="18" charset="0"/>
                <a:cs typeface="Times New Roman" panose="02020603050405020304" pitchFamily="18" charset="0"/>
              </a:rPr>
              <a:t>View available Publications.</a:t>
            </a:r>
          </a:p>
          <a:p>
            <a:r>
              <a:rPr lang="en-US" sz="2000" dirty="0">
                <a:latin typeface="Times New Roman" panose="02020603050405020304" pitchFamily="18" charset="0"/>
                <a:cs typeface="Times New Roman" panose="02020603050405020304" pitchFamily="18" charset="0"/>
              </a:rPr>
              <a:t>Send Remarks.</a:t>
            </a:r>
          </a:p>
          <a:p>
            <a:r>
              <a:rPr lang="en-US" sz="2000" dirty="0">
                <a:latin typeface="Times New Roman" panose="02020603050405020304" pitchFamily="18" charset="0"/>
                <a:cs typeface="Times New Roman" panose="02020603050405020304" pitchFamily="18" charset="0"/>
              </a:rPr>
              <a:t>Search Books.</a:t>
            </a:r>
          </a:p>
          <a:p>
            <a:endParaRPr lang="en-US" sz="2000" dirty="0">
              <a:latin typeface="Times New Roman" panose="02020603050405020304" pitchFamily="18" charset="0"/>
              <a:cs typeface="Times New Roman" panose="02020603050405020304" pitchFamily="18" charset="0"/>
            </a:endParaRPr>
          </a:p>
          <a:p>
            <a:pPr marL="0" indent="0">
              <a:buNone/>
            </a:pP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445" y="1117600"/>
            <a:ext cx="3145522" cy="790222"/>
          </a:xfrm>
        </p:spPr>
        <p:txBody>
          <a:bodyPr>
            <a:normAutofit/>
          </a:bodyPr>
          <a:lstStyle/>
          <a:p>
            <a:pPr algn="just"/>
            <a:r>
              <a:rPr lang="en-US" sz="4000" b="1" dirty="0">
                <a:latin typeface="Sylfaen" panose="010A0502050306030303" pitchFamily="18" charset="0"/>
                <a:cs typeface="Times New Roman" panose="02020603050405020304" pitchFamily="18" charset="0"/>
              </a:rPr>
              <a:t>Requirements</a:t>
            </a:r>
          </a:p>
        </p:txBody>
      </p:sp>
      <p:sp>
        <p:nvSpPr>
          <p:cNvPr id="3" name="Content Placeholder 2"/>
          <p:cNvSpPr>
            <a:spLocks noGrp="1"/>
          </p:cNvSpPr>
          <p:nvPr>
            <p:ph idx="1"/>
          </p:nvPr>
        </p:nvSpPr>
        <p:spPr>
          <a:xfrm>
            <a:off x="501445" y="1904279"/>
            <a:ext cx="8244349" cy="2536358"/>
          </a:xfrm>
        </p:spPr>
        <p:txBody>
          <a:bodyPr>
            <a:noAutofit/>
          </a:bodyPr>
          <a:lstStyle/>
          <a:p>
            <a:pPr marL="0" indent="0">
              <a:lnSpc>
                <a:spcPct val="150000"/>
              </a:lnSpc>
              <a:buNone/>
            </a:pPr>
            <a:r>
              <a:rPr lang="en-US" sz="2000" b="1" kern="150" dirty="0">
                <a:effectLst/>
                <a:latin typeface="Times New Roman" panose="02020603050405020304" pitchFamily="18" charset="0"/>
                <a:ea typeface="Times New Roman" panose="02020603050405020304" pitchFamily="18" charset="0"/>
                <a:cs typeface="FreeSans"/>
              </a:rPr>
              <a:t>Software Requirements</a:t>
            </a:r>
            <a:endParaRPr lang="en-IN" sz="2000" kern="150" dirty="0">
              <a:effectLst/>
              <a:latin typeface="Liberation Serif"/>
              <a:ea typeface="Droid Sans Fallback"/>
              <a:cs typeface="FreeSans"/>
            </a:endParaRPr>
          </a:p>
          <a:p>
            <a:pPr marL="342900" lvl="0" indent="-342900">
              <a:lnSpc>
                <a:spcPct val="150000"/>
              </a:lnSpc>
              <a:buFont typeface="Symbol" panose="05050102010706020507" pitchFamily="18" charset="2"/>
              <a:buChar char=""/>
            </a:pPr>
            <a:r>
              <a:rPr lang="en-US" sz="2000" kern="150" dirty="0">
                <a:effectLst/>
                <a:latin typeface="Times New Roman" panose="02020603050405020304" pitchFamily="18" charset="0"/>
                <a:ea typeface="Times New Roman" panose="02020603050405020304" pitchFamily="18" charset="0"/>
                <a:cs typeface="FreeSans"/>
              </a:rPr>
              <a:t>MY SQL Workbench 8.0 CE</a:t>
            </a:r>
            <a:endParaRPr lang="en-IN" sz="2000" kern="150" dirty="0">
              <a:effectLst/>
              <a:latin typeface="Liberation Serif"/>
              <a:ea typeface="Droid Sans Fallback"/>
              <a:cs typeface="FreeSans"/>
            </a:endParaRPr>
          </a:p>
          <a:p>
            <a:pPr marL="342900" lvl="0" indent="-342900">
              <a:lnSpc>
                <a:spcPct val="150000"/>
              </a:lnSpc>
              <a:buFont typeface="Symbol" panose="05050102010706020507" pitchFamily="18" charset="2"/>
              <a:buChar char=""/>
            </a:pPr>
            <a:r>
              <a:rPr lang="en-US" sz="2000" kern="150" dirty="0">
                <a:effectLst/>
                <a:latin typeface="Times New Roman" panose="02020603050405020304" pitchFamily="18" charset="0"/>
                <a:ea typeface="Times New Roman" panose="02020603050405020304" pitchFamily="18" charset="0"/>
                <a:cs typeface="FreeSans"/>
              </a:rPr>
              <a:t>MY SQL connector</a:t>
            </a:r>
            <a:endParaRPr lang="en-IN" sz="2000" kern="150" dirty="0">
              <a:effectLst/>
              <a:latin typeface="Liberation Serif"/>
              <a:ea typeface="Droid Sans Fallback"/>
              <a:cs typeface="FreeSans"/>
            </a:endParaRPr>
          </a:p>
          <a:p>
            <a:pPr marL="342900" lvl="0" indent="-342900">
              <a:lnSpc>
                <a:spcPct val="150000"/>
              </a:lnSpc>
              <a:buFont typeface="Symbol" panose="05050102010706020507" pitchFamily="18" charset="2"/>
              <a:buChar char=""/>
            </a:pPr>
            <a:r>
              <a:rPr lang="en-US" sz="2000" kern="150" dirty="0">
                <a:effectLst/>
                <a:latin typeface="Times New Roman" panose="02020603050405020304" pitchFamily="18" charset="0"/>
                <a:ea typeface="Times New Roman" panose="02020603050405020304" pitchFamily="18" charset="0"/>
                <a:cs typeface="FreeSans"/>
              </a:rPr>
              <a:t>NetBeans IDE 8.2</a:t>
            </a:r>
            <a:endParaRPr lang="en-IN" sz="2000" kern="150" dirty="0">
              <a:effectLst/>
              <a:latin typeface="Liberation Serif"/>
              <a:ea typeface="Droid Sans Fallback"/>
              <a:cs typeface="FreeSans"/>
            </a:endParaRPr>
          </a:p>
          <a:p>
            <a:pPr marL="342900" lvl="0" indent="-342900">
              <a:lnSpc>
                <a:spcPct val="150000"/>
              </a:lnSpc>
              <a:spcAft>
                <a:spcPts val="2400"/>
              </a:spcAft>
              <a:buFont typeface="Symbol" panose="05050102010706020507" pitchFamily="18" charset="2"/>
              <a:buChar char=""/>
            </a:pPr>
            <a:r>
              <a:rPr lang="en-IN" sz="2000" kern="0" dirty="0">
                <a:effectLst/>
                <a:latin typeface="Times New Roman" panose="02020603050405020304" pitchFamily="18" charset="0"/>
                <a:ea typeface="Times New Roman" panose="02020603050405020304" pitchFamily="18" charset="0"/>
                <a:cs typeface="FreeSans"/>
              </a:rPr>
              <a:t>Front-End: JSP, Html, CSS, JS.</a:t>
            </a:r>
            <a:br>
              <a:rPr lang="en-IN" sz="2000" kern="0" dirty="0">
                <a:effectLst/>
                <a:latin typeface="Times New Roman" panose="02020603050405020304" pitchFamily="18" charset="0"/>
                <a:ea typeface="Times New Roman" panose="02020603050405020304" pitchFamily="18" charset="0"/>
                <a:cs typeface="FreeSans"/>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4501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E257C7-020B-4315-B2AA-72E25EE73ABD}"/>
              </a:ext>
            </a:extLst>
          </p:cNvPr>
          <p:cNvSpPr>
            <a:spLocks noGrp="1"/>
          </p:cNvSpPr>
          <p:nvPr>
            <p:ph idx="1"/>
          </p:nvPr>
        </p:nvSpPr>
        <p:spPr>
          <a:xfrm>
            <a:off x="542260" y="1743740"/>
            <a:ext cx="8203534" cy="3005240"/>
          </a:xfrm>
        </p:spPr>
        <p:txBody>
          <a:bodyPr>
            <a:normAutofit fontScale="70000" lnSpcReduction="20000"/>
          </a:bodyPr>
          <a:lstStyle/>
          <a:p>
            <a:pPr marL="342900" lvl="0" indent="-342900">
              <a:lnSpc>
                <a:spcPct val="150000"/>
              </a:lnSpc>
              <a:spcAft>
                <a:spcPts val="2400"/>
              </a:spcAft>
              <a:buFont typeface="Symbol" panose="05050102010706020507" pitchFamily="18" charset="2"/>
              <a:buChar char=""/>
            </a:pPr>
            <a:r>
              <a:rPr lang="en-IN" sz="2800" kern="0" dirty="0">
                <a:effectLst/>
                <a:latin typeface="Times New Roman" panose="02020603050405020304" pitchFamily="18" charset="0"/>
                <a:ea typeface="Times New Roman" panose="02020603050405020304" pitchFamily="18" charset="0"/>
                <a:cs typeface="FreeSans"/>
              </a:rPr>
              <a:t>Server-side: Servlet.</a:t>
            </a:r>
            <a:br>
              <a:rPr lang="en-IN" sz="2800" kern="0" dirty="0">
                <a:effectLst/>
                <a:latin typeface="Times New Roman" panose="02020603050405020304" pitchFamily="18" charset="0"/>
                <a:ea typeface="Times New Roman" panose="02020603050405020304" pitchFamily="18" charset="0"/>
                <a:cs typeface="FreeSans"/>
              </a:rPr>
            </a:br>
            <a:r>
              <a:rPr lang="en-IN" sz="2800" kern="0" dirty="0">
                <a:effectLst/>
                <a:latin typeface="Times New Roman" panose="02020603050405020304" pitchFamily="18" charset="0"/>
                <a:ea typeface="Times New Roman" panose="02020603050405020304" pitchFamily="18" charset="0"/>
                <a:cs typeface="FreeSans"/>
              </a:rPr>
              <a:t>Back-end: MYSQL.</a:t>
            </a:r>
            <a:br>
              <a:rPr lang="en-IN" sz="2800" kern="0" dirty="0">
                <a:effectLst/>
                <a:latin typeface="Times New Roman" panose="02020603050405020304" pitchFamily="18" charset="0"/>
                <a:ea typeface="Times New Roman" panose="02020603050405020304" pitchFamily="18" charset="0"/>
                <a:cs typeface="FreeSans"/>
              </a:rPr>
            </a:br>
            <a:r>
              <a:rPr lang="en-IN" sz="2800" kern="0" dirty="0">
                <a:effectLst/>
                <a:latin typeface="Times New Roman" panose="02020603050405020304" pitchFamily="18" charset="0"/>
                <a:ea typeface="Times New Roman" panose="02020603050405020304" pitchFamily="18" charset="0"/>
                <a:cs typeface="FreeSans"/>
              </a:rPr>
              <a:t>Server: Tomcat 10.0.21.</a:t>
            </a:r>
            <a:endParaRPr lang="en-IN" sz="2800" kern="150" dirty="0">
              <a:effectLst/>
              <a:latin typeface="Liberation Serif"/>
              <a:ea typeface="Droid Sans Fallback"/>
              <a:cs typeface="FreeSans"/>
            </a:endParaRPr>
          </a:p>
          <a:p>
            <a:pPr marL="0" indent="0" algn="just">
              <a:lnSpc>
                <a:spcPct val="150000"/>
              </a:lnSpc>
              <a:buNone/>
            </a:pPr>
            <a:r>
              <a:rPr lang="en-US" sz="2800" b="1" kern="150" dirty="0">
                <a:effectLst/>
                <a:latin typeface="Times New Roman" panose="02020603050405020304" pitchFamily="18" charset="0"/>
                <a:ea typeface="Times New Roman" panose="02020603050405020304" pitchFamily="18" charset="0"/>
                <a:cs typeface="FreeSans"/>
              </a:rPr>
              <a:t> Hardware Requirements</a:t>
            </a:r>
            <a:endParaRPr lang="en-IN" sz="2800" kern="150" dirty="0">
              <a:effectLst/>
              <a:latin typeface="Liberation Serif"/>
              <a:ea typeface="Droid Sans Fallback"/>
              <a:cs typeface="FreeSans"/>
            </a:endParaRPr>
          </a:p>
          <a:p>
            <a:pPr algn="just">
              <a:lnSpc>
                <a:spcPct val="150000"/>
              </a:lnSpc>
              <a:buFont typeface="Symbol" panose="05050102010706020507" pitchFamily="18" charset="2"/>
              <a:buChar char=""/>
            </a:pPr>
            <a:r>
              <a:rPr lang="en-US" sz="2800" kern="150" dirty="0">
                <a:effectLst/>
                <a:latin typeface="Times New Roman" panose="02020603050405020304" pitchFamily="18" charset="0"/>
                <a:ea typeface="Droid Sans Fallback"/>
                <a:cs typeface="FreeSans"/>
              </a:rPr>
              <a:t>Basic requirements of a</a:t>
            </a:r>
            <a:r>
              <a:rPr lang="en-IN" sz="2800" kern="150" dirty="0">
                <a:effectLst/>
                <a:latin typeface="Liberation Serif"/>
                <a:ea typeface="Droid Sans Fallback"/>
                <a:cs typeface="FreeSans"/>
              </a:rPr>
              <a:t> computer </a:t>
            </a:r>
            <a:r>
              <a:rPr lang="en-IN" sz="2800" kern="150" dirty="0" err="1">
                <a:effectLst/>
                <a:latin typeface="Liberation Serif"/>
                <a:ea typeface="Droid Sans Fallback"/>
                <a:cs typeface="FreeSans"/>
              </a:rPr>
              <a:t>system.No</a:t>
            </a:r>
            <a:r>
              <a:rPr lang="en-IN" sz="2800" kern="150" dirty="0">
                <a:effectLst/>
                <a:latin typeface="Liberation Serif"/>
                <a:ea typeface="Droid Sans Fallback"/>
                <a:cs typeface="FreeSans"/>
              </a:rPr>
              <a:t> other specific hardware is  not required to run this software.</a:t>
            </a:r>
          </a:p>
          <a:p>
            <a:pPr marL="342900" lvl="0" indent="-342900" algn="just">
              <a:lnSpc>
                <a:spcPct val="150000"/>
              </a:lnSpc>
              <a:buFont typeface="Symbol" panose="05050102010706020507" pitchFamily="18" charset="2"/>
              <a:buChar char=""/>
            </a:pPr>
            <a:endParaRPr lang="en-IN" dirty="0"/>
          </a:p>
        </p:txBody>
      </p:sp>
      <p:sp>
        <p:nvSpPr>
          <p:cNvPr id="4" name="Title 1">
            <a:extLst>
              <a:ext uri="{FF2B5EF4-FFF2-40B4-BE49-F238E27FC236}">
                <a16:creationId xmlns:a16="http://schemas.microsoft.com/office/drawing/2014/main" id="{F955437D-A3F1-48A0-B1F3-1617345E9D80}"/>
              </a:ext>
            </a:extLst>
          </p:cNvPr>
          <p:cNvSpPr>
            <a:spLocks noGrp="1"/>
          </p:cNvSpPr>
          <p:nvPr>
            <p:ph type="title"/>
          </p:nvPr>
        </p:nvSpPr>
        <p:spPr>
          <a:xfrm>
            <a:off x="398206" y="1095152"/>
            <a:ext cx="3248761" cy="812669"/>
          </a:xfrm>
        </p:spPr>
        <p:txBody>
          <a:bodyPr>
            <a:normAutofit/>
          </a:bodyPr>
          <a:lstStyle/>
          <a:p>
            <a:pPr algn="just"/>
            <a:r>
              <a:rPr lang="en-US" b="1" dirty="0">
                <a:latin typeface="Sylfaen" panose="010A0502050306030303" pitchFamily="18" charset="0"/>
                <a:cs typeface="Times New Roman" panose="02020603050405020304" pitchFamily="18" charset="0"/>
              </a:rPr>
              <a:t>Requirements</a:t>
            </a:r>
          </a:p>
        </p:txBody>
      </p:sp>
    </p:spTree>
    <p:extLst>
      <p:ext uri="{BB962C8B-B14F-4D97-AF65-F5344CB8AC3E}">
        <p14:creationId xmlns:p14="http://schemas.microsoft.com/office/powerpoint/2010/main" val="30460540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660</Words>
  <Application>Microsoft Office PowerPoint</Application>
  <PresentationFormat>On-screen Show (16:9)</PresentationFormat>
  <Paragraphs>178</Paragraphs>
  <Slides>40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Blackadder ITC</vt:lpstr>
      <vt:lpstr>Calibri</vt:lpstr>
      <vt:lpstr>Centaur</vt:lpstr>
      <vt:lpstr>Liberation Serif</vt:lpstr>
      <vt:lpstr>Sylfaen</vt:lpstr>
      <vt:lpstr>Symbol</vt:lpstr>
      <vt:lpstr>Times New Roman</vt:lpstr>
      <vt:lpstr>Office Theme</vt:lpstr>
      <vt:lpstr>  “Libraries always remind us that there are good things in this world ”</vt:lpstr>
      <vt:lpstr>                LIBRARY   MANAGEMENT SYSTEM</vt:lpstr>
      <vt:lpstr>Contents</vt:lpstr>
      <vt:lpstr>  Introduction</vt:lpstr>
      <vt:lpstr>Problem Statement</vt:lpstr>
      <vt:lpstr> Solution</vt:lpstr>
      <vt:lpstr>Features of the project</vt:lpstr>
      <vt:lpstr>Requirements</vt:lpstr>
      <vt:lpstr>Requirements</vt:lpstr>
      <vt:lpstr>JDBC Connections</vt:lpstr>
      <vt:lpstr>INTERFACES</vt:lpstr>
      <vt:lpstr>Home Page</vt:lpstr>
      <vt:lpstr>PowerPoint Presentation</vt:lpstr>
      <vt:lpstr>PowerPoint Presentation</vt:lpstr>
      <vt:lpstr>PowerPoint Presentation</vt:lpstr>
      <vt:lpstr>Available publishers</vt:lpstr>
      <vt:lpstr>New Student</vt:lpstr>
      <vt:lpstr>New Student</vt:lpstr>
      <vt:lpstr>Search</vt:lpstr>
      <vt:lpstr>Search</vt:lpstr>
      <vt:lpstr>Send Remarks</vt:lpstr>
      <vt:lpstr>Send Remarks</vt:lpstr>
      <vt:lpstr>Admin Login</vt:lpstr>
      <vt:lpstr>PowerPoint Presentation</vt:lpstr>
      <vt:lpstr>Issue Book</vt:lpstr>
      <vt:lpstr>Issue Book</vt:lpstr>
      <vt:lpstr>Add Book</vt:lpstr>
      <vt:lpstr>Add Book</vt:lpstr>
      <vt:lpstr>Add publisher</vt:lpstr>
      <vt:lpstr>Add publisher</vt:lpstr>
      <vt:lpstr>Return Book</vt:lpstr>
      <vt:lpstr>Return Book</vt:lpstr>
      <vt:lpstr>Admin Registration</vt:lpstr>
      <vt:lpstr>Admin Registration</vt:lpstr>
      <vt:lpstr>Reset Password</vt:lpstr>
      <vt:lpstr>Reset Password</vt:lpstr>
      <vt:lpstr>View Remarks</vt:lpstr>
      <vt:lpstr>View Remarks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2022-08-05T08:47:51Z</dcterms:modified>
</cp:coreProperties>
</file>